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83" r:id="rId3"/>
    <p:sldId id="257" r:id="rId4"/>
    <p:sldId id="265" r:id="rId5"/>
    <p:sldId id="267" r:id="rId6"/>
    <p:sldId id="266" r:id="rId7"/>
    <p:sldId id="259" r:id="rId8"/>
    <p:sldId id="268" r:id="rId9"/>
    <p:sldId id="271" r:id="rId10"/>
    <p:sldId id="275" r:id="rId11"/>
    <p:sldId id="274" r:id="rId12"/>
    <p:sldId id="272" r:id="rId13"/>
    <p:sldId id="273" r:id="rId14"/>
    <p:sldId id="279" r:id="rId15"/>
    <p:sldId id="280" r:id="rId16"/>
    <p:sldId id="262" r:id="rId17"/>
    <p:sldId id="276" r:id="rId18"/>
    <p:sldId id="277" r:id="rId19"/>
    <p:sldId id="284" r:id="rId20"/>
  </p:sldIdLst>
  <p:sldSz cx="14630400" cy="8229600"/>
  <p:notesSz cx="8229600" cy="14630400"/>
  <p:embeddedFontLst>
    <p:embeddedFont>
      <p:font typeface="Arial Black" panose="020B0A04020102020204" pitchFamily="34" charset="0"/>
      <p:bold r:id="rId22"/>
    </p:embeddedFont>
    <p:embeddedFont>
      <p:font typeface="Arial Rounded MT Bold" panose="020F0704030504030204" pitchFamily="34" charset="0"/>
      <p:regular r:id="rId23"/>
    </p:embeddedFont>
    <p:embeddedFont>
      <p:font typeface="Book Antiqua" panose="02040602050305030304" pitchFamily="18" charset="0"/>
      <p:regular r:id="rId24"/>
      <p:bold r:id="rId25"/>
      <p:italic r:id="rId26"/>
      <p:boldItalic r:id="rId27"/>
    </p:embeddedFont>
    <p:embeddedFont>
      <p:font typeface="Bookman Old Style" panose="02050604050505020204" pitchFamily="18" charset="0"/>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Century Schoolbook" panose="02040604050505020304" pitchFamily="18" charset="0"/>
      <p:regular r:id="rId36"/>
      <p:bold r:id="rId37"/>
      <p:italic r:id="rId38"/>
      <p:boldItalic r:id="rId39"/>
    </p:embeddedFont>
    <p:embeddedFont>
      <p:font typeface="Copperplate Gothic Bold" panose="020E0705020206020404" pitchFamily="34" charset="0"/>
      <p:regular r:id="rId40"/>
    </p:embeddedFont>
    <p:embeddedFont>
      <p:font typeface="Franklin Gothic Heavy" panose="020B0903020102020204" pitchFamily="34" charset="0"/>
      <p:regular r:id="rId41"/>
      <p:italic r:id="rId42"/>
    </p:embeddedFont>
    <p:embeddedFont>
      <p:font typeface="Lexend" panose="020B0604020202020204" charset="0"/>
      <p:regular r:id="rId43"/>
    </p:embeddedFont>
    <p:embeddedFont>
      <p:font typeface="Merriweather" panose="00000500000000000000" pitchFamily="2" charset="0"/>
      <p:regular r:id="rId44"/>
      <p:bold r:id="rId45"/>
      <p:italic r:id="rId46"/>
      <p:boldItalic r:id="rId47"/>
    </p:embeddedFont>
    <p:embeddedFont>
      <p:font typeface="Trebuchet MS" panose="020B0603020202020204" pitchFamily="34" charset="0"/>
      <p:regular r:id="rId48"/>
      <p:bold r:id="rId49"/>
      <p:italic r:id="rId50"/>
      <p:boldItalic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608" userDrawn="1">
          <p15:clr>
            <a:srgbClr val="A4A3A4"/>
          </p15:clr>
        </p15:guide>
        <p15:guide id="2" pos="4708" userDrawn="1">
          <p15:clr>
            <a:srgbClr val="A4A3A4"/>
          </p15:clr>
        </p15:guide>
        <p15:guide id="3" orient="horz" pos="259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herab Hasan Sabit" initials="MHS" lastIdx="1" clrIdx="0">
    <p:extLst>
      <p:ext uri="{19B8F6BF-5375-455C-9EA6-DF929625EA0E}">
        <p15:presenceInfo xmlns:p15="http://schemas.microsoft.com/office/powerpoint/2012/main" userId="8ea69731c39c62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B4E4"/>
    <a:srgbClr val="950D98"/>
    <a:srgbClr val="0A161F"/>
    <a:srgbClr val="0C1419"/>
    <a:srgbClr val="EEA0DF"/>
    <a:srgbClr val="FECEED"/>
    <a:srgbClr val="DA3ECF"/>
    <a:srgbClr val="1D33D7"/>
    <a:srgbClr val="09141C"/>
    <a:srgbClr val="4223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05" autoAdjust="0"/>
    <p:restoredTop sz="94917" autoAdjust="0"/>
  </p:normalViewPr>
  <p:slideViewPr>
    <p:cSldViewPr snapToGrid="0" snapToObjects="1">
      <p:cViewPr>
        <p:scale>
          <a:sx n="60" d="100"/>
          <a:sy n="60" d="100"/>
        </p:scale>
        <p:origin x="1027" y="34"/>
      </p:cViewPr>
      <p:guideLst>
        <p:guide pos="4608"/>
        <p:guide pos="4708"/>
        <p:guide orient="horz" pos="259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font" Target="fonts/font29.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font" Target="fonts/font23.fntdata"/><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3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20" Type="http://schemas.openxmlformats.org/officeDocument/2006/relationships/slide" Target="slides/slide19.xml"/><Relationship Id="rId41" Type="http://schemas.openxmlformats.org/officeDocument/2006/relationships/font" Target="fonts/font20.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font" Target="fonts/font2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263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953169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723081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841038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957562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4060939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941764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2744390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7381967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4026004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549489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689229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4012879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263096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287845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3120904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gradFill flip="none" rotWithShape="1">
          <a:gsLst>
            <a:gs pos="0">
              <a:schemeClr val="accent1">
                <a:lumMod val="5000"/>
                <a:lumOff val="95000"/>
              </a:schemeClr>
            </a:gs>
            <a:gs pos="40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56B1B54C-FCEF-4086-A897-FCC83EBAE100}"/>
              </a:ext>
            </a:extLst>
          </p:cNvPr>
          <p:cNvSpPr/>
          <p:nvPr/>
        </p:nvSpPr>
        <p:spPr>
          <a:xfrm>
            <a:off x="12745507" y="7670800"/>
            <a:ext cx="1776292" cy="469900"/>
          </a:xfrm>
          <a:prstGeom prst="rect">
            <a:avLst/>
          </a:prstGeom>
          <a:solidFill>
            <a:srgbClr val="0A161F"/>
          </a:solidFill>
          <a:ln w="15240">
            <a:noFill/>
            <a:prstDash val="solid"/>
          </a:ln>
        </p:spPr>
        <p:txBody>
          <a:bodyPr rtlCol="0" anchor="ctr"/>
          <a:lstStyle/>
          <a:p>
            <a:pPr algn="l"/>
            <a:endParaRPr lang="en-US" dirty="0"/>
          </a:p>
        </p:txBody>
      </p:sp>
      <p:grpSp>
        <p:nvGrpSpPr>
          <p:cNvPr id="9" name="Group 8">
            <a:extLst>
              <a:ext uri="{FF2B5EF4-FFF2-40B4-BE49-F238E27FC236}">
                <a16:creationId xmlns:a16="http://schemas.microsoft.com/office/drawing/2014/main" id="{F7B09F45-5166-4900-A7C1-D6156299FA5E}"/>
              </a:ext>
            </a:extLst>
          </p:cNvPr>
          <p:cNvGrpSpPr/>
          <p:nvPr/>
        </p:nvGrpSpPr>
        <p:grpSpPr>
          <a:xfrm>
            <a:off x="6650912" y="-969207"/>
            <a:ext cx="12392622" cy="14130968"/>
            <a:chOff x="4902773" y="-1538257"/>
            <a:chExt cx="13785482" cy="16001836"/>
          </a:xfrm>
          <a:blipFill>
            <a:blip r:embed="rId3"/>
            <a:stretch>
              <a:fillRect/>
            </a:stretch>
          </a:blipFill>
        </p:grpSpPr>
        <p:sp>
          <p:nvSpPr>
            <p:cNvPr id="6" name="Rectangle 5">
              <a:extLst>
                <a:ext uri="{FF2B5EF4-FFF2-40B4-BE49-F238E27FC236}">
                  <a16:creationId xmlns:a16="http://schemas.microsoft.com/office/drawing/2014/main" id="{0654D544-F987-493D-9458-CEFA9161AA64}"/>
                </a:ext>
              </a:extLst>
            </p:cNvPr>
            <p:cNvSpPr/>
            <p:nvPr/>
          </p:nvSpPr>
          <p:spPr>
            <a:xfrm>
              <a:off x="12630150" y="7690246"/>
              <a:ext cx="2000250" cy="539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Hexagon 6">
              <a:extLst>
                <a:ext uri="{FF2B5EF4-FFF2-40B4-BE49-F238E27FC236}">
                  <a16:creationId xmlns:a16="http://schemas.microsoft.com/office/drawing/2014/main" id="{E7FB3D7D-6BFA-4388-918E-2B050F4ABC04}"/>
                </a:ext>
              </a:extLst>
            </p:cNvPr>
            <p:cNvSpPr/>
            <p:nvPr/>
          </p:nvSpPr>
          <p:spPr>
            <a:xfrm rot="5400000">
              <a:off x="10035868" y="1745308"/>
              <a:ext cx="3759200" cy="3327400"/>
            </a:xfrm>
            <a:prstGeom prst="hexagon">
              <a:avLst/>
            </a:prstGeom>
            <a:grpFill/>
            <a:ln w="15240">
              <a:noFill/>
              <a:prstDash val="solid"/>
            </a:ln>
          </p:spPr>
          <p:txBody>
            <a:bodyPr rtlCol="0" anchor="ctr"/>
            <a:lstStyle/>
            <a:p>
              <a:pPr algn="l"/>
              <a:endParaRPr lang="en-US" dirty="0"/>
            </a:p>
          </p:txBody>
        </p:sp>
        <p:sp>
          <p:nvSpPr>
            <p:cNvPr id="21" name="Hexagon 20">
              <a:extLst>
                <a:ext uri="{FF2B5EF4-FFF2-40B4-BE49-F238E27FC236}">
                  <a16:creationId xmlns:a16="http://schemas.microsoft.com/office/drawing/2014/main" id="{F8735367-3189-4702-B567-DDA9F2EB8E6F}"/>
                </a:ext>
              </a:extLst>
            </p:cNvPr>
            <p:cNvSpPr/>
            <p:nvPr/>
          </p:nvSpPr>
          <p:spPr>
            <a:xfrm rot="5400000">
              <a:off x="13481255" y="1745308"/>
              <a:ext cx="3759200" cy="3327400"/>
            </a:xfrm>
            <a:prstGeom prst="hexagon">
              <a:avLst/>
            </a:prstGeom>
            <a:grpFill/>
            <a:ln w="15240">
              <a:noFill/>
              <a:prstDash val="solid"/>
            </a:ln>
          </p:spPr>
          <p:txBody>
            <a:bodyPr rtlCol="0" anchor="ctr"/>
            <a:lstStyle/>
            <a:p>
              <a:pPr algn="l"/>
              <a:endParaRPr lang="en-US" dirty="0"/>
            </a:p>
          </p:txBody>
        </p:sp>
        <p:sp>
          <p:nvSpPr>
            <p:cNvPr id="22" name="Hexagon 21">
              <a:extLst>
                <a:ext uri="{FF2B5EF4-FFF2-40B4-BE49-F238E27FC236}">
                  <a16:creationId xmlns:a16="http://schemas.microsoft.com/office/drawing/2014/main" id="{6C0D841F-C261-410B-9AFC-1657372D8A1A}"/>
                </a:ext>
              </a:extLst>
            </p:cNvPr>
            <p:cNvSpPr/>
            <p:nvPr/>
          </p:nvSpPr>
          <p:spPr>
            <a:xfrm rot="5400000">
              <a:off x="6588514" y="1745308"/>
              <a:ext cx="3759200" cy="3327400"/>
            </a:xfrm>
            <a:prstGeom prst="hexagon">
              <a:avLst/>
            </a:prstGeom>
            <a:grpFill/>
            <a:ln w="15240">
              <a:noFill/>
              <a:prstDash val="solid"/>
            </a:ln>
          </p:spPr>
          <p:txBody>
            <a:bodyPr rtlCol="0" anchor="ctr"/>
            <a:lstStyle/>
            <a:p>
              <a:pPr algn="l"/>
              <a:endParaRPr lang="en-US" dirty="0"/>
            </a:p>
          </p:txBody>
        </p:sp>
        <p:sp>
          <p:nvSpPr>
            <p:cNvPr id="23" name="Hexagon 22">
              <a:extLst>
                <a:ext uri="{FF2B5EF4-FFF2-40B4-BE49-F238E27FC236}">
                  <a16:creationId xmlns:a16="http://schemas.microsoft.com/office/drawing/2014/main" id="{0F8E692B-9039-45E3-9ABB-5B6029542885}"/>
                </a:ext>
              </a:extLst>
            </p:cNvPr>
            <p:cNvSpPr/>
            <p:nvPr/>
          </p:nvSpPr>
          <p:spPr>
            <a:xfrm rot="5400000">
              <a:off x="11699568" y="-1322357"/>
              <a:ext cx="3759200" cy="3327400"/>
            </a:xfrm>
            <a:prstGeom prst="hexagon">
              <a:avLst/>
            </a:prstGeom>
            <a:grpFill/>
            <a:ln w="15240">
              <a:noFill/>
              <a:prstDash val="solid"/>
            </a:ln>
          </p:spPr>
          <p:txBody>
            <a:bodyPr rtlCol="0" anchor="ctr"/>
            <a:lstStyle/>
            <a:p>
              <a:pPr algn="l"/>
              <a:endParaRPr lang="en-US" dirty="0"/>
            </a:p>
          </p:txBody>
        </p:sp>
        <p:sp>
          <p:nvSpPr>
            <p:cNvPr id="24" name="Hexagon 23">
              <a:extLst>
                <a:ext uri="{FF2B5EF4-FFF2-40B4-BE49-F238E27FC236}">
                  <a16:creationId xmlns:a16="http://schemas.microsoft.com/office/drawing/2014/main" id="{4B438947-35AA-45D9-A83F-C3E6F7ED5293}"/>
                </a:ext>
              </a:extLst>
            </p:cNvPr>
            <p:cNvSpPr/>
            <p:nvPr/>
          </p:nvSpPr>
          <p:spPr>
            <a:xfrm rot="5400000">
              <a:off x="15144955" y="-1322357"/>
              <a:ext cx="3759200" cy="3327400"/>
            </a:xfrm>
            <a:prstGeom prst="hexagon">
              <a:avLst/>
            </a:prstGeom>
            <a:grpFill/>
            <a:ln w="15240">
              <a:noFill/>
              <a:prstDash val="solid"/>
            </a:ln>
          </p:spPr>
          <p:txBody>
            <a:bodyPr rtlCol="0" anchor="ctr"/>
            <a:lstStyle/>
            <a:p>
              <a:pPr algn="l"/>
              <a:endParaRPr lang="en-US" dirty="0"/>
            </a:p>
          </p:txBody>
        </p:sp>
        <p:sp>
          <p:nvSpPr>
            <p:cNvPr id="25" name="Hexagon 24">
              <a:extLst>
                <a:ext uri="{FF2B5EF4-FFF2-40B4-BE49-F238E27FC236}">
                  <a16:creationId xmlns:a16="http://schemas.microsoft.com/office/drawing/2014/main" id="{9F66C347-56FE-43B4-98BC-11032AB0C5C3}"/>
                </a:ext>
              </a:extLst>
            </p:cNvPr>
            <p:cNvSpPr/>
            <p:nvPr/>
          </p:nvSpPr>
          <p:spPr>
            <a:xfrm rot="5400000">
              <a:off x="8252214" y="-1322357"/>
              <a:ext cx="3759200" cy="3327400"/>
            </a:xfrm>
            <a:prstGeom prst="hexagon">
              <a:avLst/>
            </a:prstGeom>
            <a:grpFill/>
            <a:ln w="15240">
              <a:noFill/>
              <a:prstDash val="solid"/>
            </a:ln>
          </p:spPr>
          <p:txBody>
            <a:bodyPr rtlCol="0" anchor="ctr"/>
            <a:lstStyle/>
            <a:p>
              <a:pPr algn="l"/>
              <a:endParaRPr lang="en-US" dirty="0"/>
            </a:p>
          </p:txBody>
        </p:sp>
        <p:sp>
          <p:nvSpPr>
            <p:cNvPr id="26" name="Hexagon 25">
              <a:extLst>
                <a:ext uri="{FF2B5EF4-FFF2-40B4-BE49-F238E27FC236}">
                  <a16:creationId xmlns:a16="http://schemas.microsoft.com/office/drawing/2014/main" id="{B885A3E6-2DEA-4E02-BDBC-66F4EBB4DEC9}"/>
                </a:ext>
              </a:extLst>
            </p:cNvPr>
            <p:cNvSpPr/>
            <p:nvPr/>
          </p:nvSpPr>
          <p:spPr>
            <a:xfrm rot="5400000">
              <a:off x="8254181" y="4842469"/>
              <a:ext cx="3759200" cy="3327400"/>
            </a:xfrm>
            <a:prstGeom prst="hexagon">
              <a:avLst/>
            </a:prstGeom>
            <a:grpFill/>
            <a:ln w="15240">
              <a:noFill/>
              <a:prstDash val="solid"/>
            </a:ln>
          </p:spPr>
          <p:txBody>
            <a:bodyPr rtlCol="0" anchor="ctr"/>
            <a:lstStyle/>
            <a:p>
              <a:pPr algn="l"/>
              <a:endParaRPr lang="en-US" dirty="0"/>
            </a:p>
          </p:txBody>
        </p:sp>
        <p:sp>
          <p:nvSpPr>
            <p:cNvPr id="27" name="Hexagon 26">
              <a:extLst>
                <a:ext uri="{FF2B5EF4-FFF2-40B4-BE49-F238E27FC236}">
                  <a16:creationId xmlns:a16="http://schemas.microsoft.com/office/drawing/2014/main" id="{DFAC78AB-397F-44F9-885C-1753CC1C2A6A}"/>
                </a:ext>
              </a:extLst>
            </p:cNvPr>
            <p:cNvSpPr/>
            <p:nvPr/>
          </p:nvSpPr>
          <p:spPr>
            <a:xfrm rot="5400000">
              <a:off x="11699568" y="4842469"/>
              <a:ext cx="3759200" cy="3327400"/>
            </a:xfrm>
            <a:prstGeom prst="hexagon">
              <a:avLst/>
            </a:prstGeom>
            <a:grpFill/>
            <a:ln w="15240">
              <a:noFill/>
              <a:prstDash val="solid"/>
            </a:ln>
          </p:spPr>
          <p:txBody>
            <a:bodyPr rtlCol="0" anchor="ctr"/>
            <a:lstStyle/>
            <a:p>
              <a:pPr algn="l"/>
              <a:endParaRPr lang="en-US" dirty="0"/>
            </a:p>
          </p:txBody>
        </p:sp>
        <p:sp>
          <p:nvSpPr>
            <p:cNvPr id="28" name="Hexagon 27">
              <a:extLst>
                <a:ext uri="{FF2B5EF4-FFF2-40B4-BE49-F238E27FC236}">
                  <a16:creationId xmlns:a16="http://schemas.microsoft.com/office/drawing/2014/main" id="{0B52CA95-6DD8-4667-9E76-FEFFE6153873}"/>
                </a:ext>
              </a:extLst>
            </p:cNvPr>
            <p:cNvSpPr/>
            <p:nvPr/>
          </p:nvSpPr>
          <p:spPr>
            <a:xfrm rot="5400000">
              <a:off x="4806827" y="4842469"/>
              <a:ext cx="3759200" cy="3327400"/>
            </a:xfrm>
            <a:prstGeom prst="hexagon">
              <a:avLst/>
            </a:prstGeom>
            <a:grpFill/>
            <a:ln w="15240">
              <a:noFill/>
              <a:prstDash val="solid"/>
            </a:ln>
          </p:spPr>
          <p:txBody>
            <a:bodyPr rtlCol="0" anchor="ctr"/>
            <a:lstStyle/>
            <a:p>
              <a:pPr algn="l"/>
              <a:endParaRPr lang="en-US" dirty="0"/>
            </a:p>
          </p:txBody>
        </p:sp>
        <p:sp>
          <p:nvSpPr>
            <p:cNvPr id="29" name="Hexagon 28">
              <a:extLst>
                <a:ext uri="{FF2B5EF4-FFF2-40B4-BE49-F238E27FC236}">
                  <a16:creationId xmlns:a16="http://schemas.microsoft.com/office/drawing/2014/main" id="{6014F466-4EDA-4C05-9C5C-61163768AA9D}"/>
                </a:ext>
              </a:extLst>
            </p:cNvPr>
            <p:cNvSpPr/>
            <p:nvPr/>
          </p:nvSpPr>
          <p:spPr>
            <a:xfrm rot="5400000">
              <a:off x="9917881" y="7906146"/>
              <a:ext cx="3759200" cy="3327400"/>
            </a:xfrm>
            <a:prstGeom prst="hexagon">
              <a:avLst/>
            </a:prstGeom>
            <a:grpFill/>
            <a:ln w="15240">
              <a:noFill/>
              <a:prstDash val="solid"/>
            </a:ln>
          </p:spPr>
          <p:txBody>
            <a:bodyPr rtlCol="0" anchor="ctr"/>
            <a:lstStyle/>
            <a:p>
              <a:pPr algn="l"/>
              <a:endParaRPr lang="en-US" dirty="0"/>
            </a:p>
          </p:txBody>
        </p:sp>
        <p:sp>
          <p:nvSpPr>
            <p:cNvPr id="30" name="Hexagon 29">
              <a:extLst>
                <a:ext uri="{FF2B5EF4-FFF2-40B4-BE49-F238E27FC236}">
                  <a16:creationId xmlns:a16="http://schemas.microsoft.com/office/drawing/2014/main" id="{6EE668C0-6201-41FB-940B-BFF975B36156}"/>
                </a:ext>
              </a:extLst>
            </p:cNvPr>
            <p:cNvSpPr/>
            <p:nvPr/>
          </p:nvSpPr>
          <p:spPr>
            <a:xfrm rot="5400000">
              <a:off x="13363268" y="7906146"/>
              <a:ext cx="3759200" cy="3327400"/>
            </a:xfrm>
            <a:prstGeom prst="hexagon">
              <a:avLst/>
            </a:prstGeom>
            <a:grpFill/>
            <a:ln w="15240">
              <a:noFill/>
              <a:prstDash val="solid"/>
            </a:ln>
          </p:spPr>
          <p:txBody>
            <a:bodyPr rtlCol="0" anchor="ctr"/>
            <a:lstStyle/>
            <a:p>
              <a:pPr algn="l"/>
              <a:endParaRPr lang="en-US" dirty="0"/>
            </a:p>
          </p:txBody>
        </p:sp>
        <p:sp>
          <p:nvSpPr>
            <p:cNvPr id="31" name="Hexagon 30">
              <a:extLst>
                <a:ext uri="{FF2B5EF4-FFF2-40B4-BE49-F238E27FC236}">
                  <a16:creationId xmlns:a16="http://schemas.microsoft.com/office/drawing/2014/main" id="{3524EC41-B7F9-4F01-AFBB-4ABB0B6BB70F}"/>
                </a:ext>
              </a:extLst>
            </p:cNvPr>
            <p:cNvSpPr/>
            <p:nvPr/>
          </p:nvSpPr>
          <p:spPr>
            <a:xfrm rot="5400000">
              <a:off x="6470527" y="7906146"/>
              <a:ext cx="3759200" cy="3327400"/>
            </a:xfrm>
            <a:prstGeom prst="hexagon">
              <a:avLst/>
            </a:prstGeom>
            <a:grpFill/>
            <a:ln w="15240">
              <a:noFill/>
              <a:prstDash val="solid"/>
            </a:ln>
          </p:spPr>
          <p:txBody>
            <a:bodyPr rtlCol="0" anchor="ctr"/>
            <a:lstStyle/>
            <a:p>
              <a:pPr algn="l"/>
              <a:endParaRPr lang="en-US" dirty="0"/>
            </a:p>
          </p:txBody>
        </p:sp>
        <p:sp>
          <p:nvSpPr>
            <p:cNvPr id="33" name="Hexagon 32">
              <a:extLst>
                <a:ext uri="{FF2B5EF4-FFF2-40B4-BE49-F238E27FC236}">
                  <a16:creationId xmlns:a16="http://schemas.microsoft.com/office/drawing/2014/main" id="{A27EDB7F-5EC9-4474-8A47-4EE08B58B106}"/>
                </a:ext>
              </a:extLst>
            </p:cNvPr>
            <p:cNvSpPr/>
            <p:nvPr/>
          </p:nvSpPr>
          <p:spPr>
            <a:xfrm rot="5400000">
              <a:off x="8134227" y="10920279"/>
              <a:ext cx="3759200" cy="3327400"/>
            </a:xfrm>
            <a:prstGeom prst="hexagon">
              <a:avLst/>
            </a:prstGeom>
            <a:grpFill/>
            <a:ln w="15240">
              <a:noFill/>
              <a:prstDash val="solid"/>
            </a:ln>
          </p:spPr>
          <p:txBody>
            <a:bodyPr rtlCol="0" anchor="ctr"/>
            <a:lstStyle/>
            <a:p>
              <a:pPr algn="l"/>
              <a:endParaRPr lang="en-US" dirty="0"/>
            </a:p>
          </p:txBody>
        </p:sp>
        <p:sp>
          <p:nvSpPr>
            <p:cNvPr id="34" name="Hexagon 33">
              <a:extLst>
                <a:ext uri="{FF2B5EF4-FFF2-40B4-BE49-F238E27FC236}">
                  <a16:creationId xmlns:a16="http://schemas.microsoft.com/office/drawing/2014/main" id="{EC75C9A5-2039-4B79-B599-A0CA7AA08467}"/>
                </a:ext>
              </a:extLst>
            </p:cNvPr>
            <p:cNvSpPr/>
            <p:nvPr/>
          </p:nvSpPr>
          <p:spPr>
            <a:xfrm rot="5400000">
              <a:off x="11579614" y="10920279"/>
              <a:ext cx="3759200" cy="3327400"/>
            </a:xfrm>
            <a:prstGeom prst="hexagon">
              <a:avLst/>
            </a:prstGeom>
            <a:grpFill/>
            <a:ln w="15240">
              <a:noFill/>
              <a:prstDash val="solid"/>
            </a:ln>
          </p:spPr>
          <p:txBody>
            <a:bodyPr rtlCol="0" anchor="ctr"/>
            <a:lstStyle/>
            <a:p>
              <a:pPr algn="l"/>
              <a:endParaRPr lang="en-US" dirty="0"/>
            </a:p>
          </p:txBody>
        </p:sp>
        <p:sp>
          <p:nvSpPr>
            <p:cNvPr id="35" name="Hexagon 34">
              <a:extLst>
                <a:ext uri="{FF2B5EF4-FFF2-40B4-BE49-F238E27FC236}">
                  <a16:creationId xmlns:a16="http://schemas.microsoft.com/office/drawing/2014/main" id="{7B639E0E-1285-4CF4-99FE-751651180687}"/>
                </a:ext>
              </a:extLst>
            </p:cNvPr>
            <p:cNvSpPr/>
            <p:nvPr/>
          </p:nvSpPr>
          <p:spPr>
            <a:xfrm rot="5400000">
              <a:off x="4686873" y="10920279"/>
              <a:ext cx="3759200" cy="3327400"/>
            </a:xfrm>
            <a:prstGeom prst="hexagon">
              <a:avLst/>
            </a:prstGeom>
            <a:grpFill/>
            <a:ln w="15240">
              <a:noFill/>
              <a:prstDash val="solid"/>
            </a:ln>
          </p:spPr>
          <p:txBody>
            <a:bodyPr rtlCol="0" anchor="ctr"/>
            <a:lstStyle/>
            <a:p>
              <a:pPr algn="l"/>
              <a:endParaRPr lang="en-US" dirty="0"/>
            </a:p>
          </p:txBody>
        </p:sp>
      </p:grpSp>
      <p:sp>
        <p:nvSpPr>
          <p:cNvPr id="38" name="TextBox 37">
            <a:extLst>
              <a:ext uri="{FF2B5EF4-FFF2-40B4-BE49-F238E27FC236}">
                <a16:creationId xmlns:a16="http://schemas.microsoft.com/office/drawing/2014/main" id="{07747982-54D7-4D61-8850-A41D58A5DE5E}"/>
              </a:ext>
            </a:extLst>
          </p:cNvPr>
          <p:cNvSpPr txBox="1"/>
          <p:nvPr/>
        </p:nvSpPr>
        <p:spPr>
          <a:xfrm>
            <a:off x="1054100" y="1078080"/>
            <a:ext cx="6845300" cy="1323439"/>
          </a:xfrm>
          <a:prstGeom prst="rect">
            <a:avLst/>
          </a:prstGeom>
          <a:noFill/>
          <a:effectLst/>
        </p:spPr>
        <p:txBody>
          <a:bodyPr wrap="square" rtlCol="0">
            <a:spAutoFit/>
          </a:bodyPr>
          <a:lstStyle/>
          <a:p>
            <a:r>
              <a:rPr lang="en-US" sz="8000" dirty="0">
                <a:gradFill>
                  <a:gsLst>
                    <a:gs pos="12000">
                      <a:srgbClr val="00B0F0"/>
                    </a:gs>
                    <a:gs pos="57000">
                      <a:schemeClr val="accent1">
                        <a:lumMod val="45000"/>
                        <a:lumOff val="55000"/>
                      </a:schemeClr>
                    </a:gs>
                    <a:gs pos="88000">
                      <a:srgbClr val="00B0F0"/>
                    </a:gs>
                  </a:gsLst>
                  <a:lin ang="5400000" scaled="1"/>
                </a:gradFill>
                <a:effectLst>
                  <a:outerShdw blurRad="228600" dist="63500" dir="18900000" sx="98000" sy="98000" algn="bl" rotWithShape="0">
                    <a:schemeClr val="bg1">
                      <a:alpha val="29000"/>
                    </a:schemeClr>
                  </a:outerShdw>
                </a:effectLst>
                <a:latin typeface="Arial Black" panose="020B0A04020102020204" pitchFamily="34" charset="0"/>
              </a:rPr>
              <a:t>WELCOME</a:t>
            </a:r>
          </a:p>
        </p:txBody>
      </p:sp>
      <p:sp>
        <p:nvSpPr>
          <p:cNvPr id="41" name="TextBox 40">
            <a:extLst>
              <a:ext uri="{FF2B5EF4-FFF2-40B4-BE49-F238E27FC236}">
                <a16:creationId xmlns:a16="http://schemas.microsoft.com/office/drawing/2014/main" id="{94EA1B91-C980-419B-8B34-8C00E8F91DC1}"/>
              </a:ext>
            </a:extLst>
          </p:cNvPr>
          <p:cNvSpPr txBox="1"/>
          <p:nvPr/>
        </p:nvSpPr>
        <p:spPr>
          <a:xfrm>
            <a:off x="2133600" y="2248883"/>
            <a:ext cx="5577646" cy="523220"/>
          </a:xfrm>
          <a:prstGeom prst="rect">
            <a:avLst/>
          </a:prstGeom>
          <a:noFill/>
        </p:spPr>
        <p:txBody>
          <a:bodyPr wrap="square" rtlCol="0">
            <a:spAutoFit/>
          </a:bodyPr>
          <a:lstStyle/>
          <a:p>
            <a:r>
              <a:rPr lang="en-US" sz="2800" b="1" dirty="0">
                <a:solidFill>
                  <a:schemeClr val="accent5">
                    <a:lumMod val="60000"/>
                    <a:lumOff val="40000"/>
                  </a:schemeClr>
                </a:solidFill>
                <a:latin typeface="Century Schoolbook" panose="02040604050505020304" pitchFamily="18" charset="0"/>
              </a:rPr>
              <a:t>To Our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4E07C60-D5B8-4258-BE21-51719BEFACBF}"/>
              </a:ext>
            </a:extLst>
          </p:cNvPr>
          <p:cNvSpPr/>
          <p:nvPr/>
        </p:nvSpPr>
        <p:spPr>
          <a:xfrm>
            <a:off x="12847320" y="7703820"/>
            <a:ext cx="1703070" cy="434340"/>
          </a:xfrm>
          <a:prstGeom prst="rect">
            <a:avLst/>
          </a:prstGeom>
          <a:solidFill>
            <a:srgbClr val="09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5BB31D58-C034-48FB-B987-25EAB637FF20}"/>
              </a:ext>
            </a:extLst>
          </p:cNvPr>
          <p:cNvPicPr>
            <a:picLocks noChangeAspect="1"/>
          </p:cNvPicPr>
          <p:nvPr/>
        </p:nvPicPr>
        <p:blipFill rotWithShape="1">
          <a:blip r:embed="rId3"/>
          <a:srcRect l="36198" t="32871" r="36589" b="38657"/>
          <a:stretch/>
        </p:blipFill>
        <p:spPr>
          <a:xfrm>
            <a:off x="3588284" y="1121467"/>
            <a:ext cx="8017903" cy="5150014"/>
          </a:xfrm>
          <a:prstGeom prst="rect">
            <a:avLst/>
          </a:prstGeom>
        </p:spPr>
      </p:pic>
      <p:pic>
        <p:nvPicPr>
          <p:cNvPr id="36" name="Picture 35">
            <a:extLst>
              <a:ext uri="{FF2B5EF4-FFF2-40B4-BE49-F238E27FC236}">
                <a16:creationId xmlns:a16="http://schemas.microsoft.com/office/drawing/2014/main" id="{5511B443-EA92-439C-9F7C-6D565FA2CD0C}"/>
              </a:ext>
            </a:extLst>
          </p:cNvPr>
          <p:cNvPicPr>
            <a:picLocks noChangeAspect="1"/>
          </p:cNvPicPr>
          <p:nvPr/>
        </p:nvPicPr>
        <p:blipFill rotWithShape="1">
          <a:blip r:embed="rId4"/>
          <a:srcRect l="36330" t="30908" r="36676" b="38144"/>
          <a:stretch/>
        </p:blipFill>
        <p:spPr>
          <a:xfrm>
            <a:off x="-5038711" y="1137150"/>
            <a:ext cx="8017903" cy="5170885"/>
          </a:xfrm>
          <a:prstGeom prst="rect">
            <a:avLst/>
          </a:prstGeom>
        </p:spPr>
      </p:pic>
      <p:pic>
        <p:nvPicPr>
          <p:cNvPr id="41" name="Picture 40">
            <a:extLst>
              <a:ext uri="{FF2B5EF4-FFF2-40B4-BE49-F238E27FC236}">
                <a16:creationId xmlns:a16="http://schemas.microsoft.com/office/drawing/2014/main" id="{62723EE2-A235-44D1-AF2B-7CA8BCFD6E5E}"/>
              </a:ext>
            </a:extLst>
          </p:cNvPr>
          <p:cNvPicPr>
            <a:picLocks noChangeAspect="1"/>
          </p:cNvPicPr>
          <p:nvPr/>
        </p:nvPicPr>
        <p:blipFill rotWithShape="1">
          <a:blip r:embed="rId5"/>
          <a:srcRect t="5011" b="6388"/>
          <a:stretch/>
        </p:blipFill>
        <p:spPr>
          <a:xfrm>
            <a:off x="12215279" y="1121467"/>
            <a:ext cx="8017903" cy="5150014"/>
          </a:xfrm>
          <a:prstGeom prst="rect">
            <a:avLst/>
          </a:prstGeom>
        </p:spPr>
      </p:pic>
      <p:pic>
        <p:nvPicPr>
          <p:cNvPr id="43" name="Picture 42">
            <a:extLst>
              <a:ext uri="{FF2B5EF4-FFF2-40B4-BE49-F238E27FC236}">
                <a16:creationId xmlns:a16="http://schemas.microsoft.com/office/drawing/2014/main" id="{ABAA6786-3110-4DF2-B2F6-BCCD3D6ED422}"/>
              </a:ext>
            </a:extLst>
          </p:cNvPr>
          <p:cNvPicPr>
            <a:picLocks noChangeAspect="1"/>
          </p:cNvPicPr>
          <p:nvPr/>
        </p:nvPicPr>
        <p:blipFill rotWithShape="1">
          <a:blip r:embed="rId6"/>
          <a:srcRect t="3050" b="6388"/>
          <a:stretch/>
        </p:blipFill>
        <p:spPr>
          <a:xfrm>
            <a:off x="20842274" y="1121467"/>
            <a:ext cx="8017903" cy="5150014"/>
          </a:xfrm>
          <a:prstGeom prst="rect">
            <a:avLst/>
          </a:prstGeom>
        </p:spPr>
      </p:pic>
      <p:pic>
        <p:nvPicPr>
          <p:cNvPr id="45" name="Picture 44">
            <a:extLst>
              <a:ext uri="{FF2B5EF4-FFF2-40B4-BE49-F238E27FC236}">
                <a16:creationId xmlns:a16="http://schemas.microsoft.com/office/drawing/2014/main" id="{93DE13C1-0E7E-413C-87A9-92E29BADD755}"/>
              </a:ext>
            </a:extLst>
          </p:cNvPr>
          <p:cNvPicPr>
            <a:picLocks noChangeAspect="1"/>
          </p:cNvPicPr>
          <p:nvPr/>
        </p:nvPicPr>
        <p:blipFill rotWithShape="1">
          <a:blip r:embed="rId7"/>
          <a:srcRect l="21195" t="13820" r="22181" b="21796"/>
          <a:stretch/>
        </p:blipFill>
        <p:spPr>
          <a:xfrm>
            <a:off x="29469269" y="1137150"/>
            <a:ext cx="8017903" cy="5150014"/>
          </a:xfrm>
          <a:prstGeom prst="rect">
            <a:avLst/>
          </a:prstGeom>
        </p:spPr>
      </p:pic>
      <p:pic>
        <p:nvPicPr>
          <p:cNvPr id="39" name="Picture 38">
            <a:extLst>
              <a:ext uri="{FF2B5EF4-FFF2-40B4-BE49-F238E27FC236}">
                <a16:creationId xmlns:a16="http://schemas.microsoft.com/office/drawing/2014/main" id="{CE7E67B2-D9CC-4889-B2EF-3FD21D9E1D2A}"/>
              </a:ext>
            </a:extLst>
          </p:cNvPr>
          <p:cNvPicPr>
            <a:picLocks noChangeAspect="1"/>
          </p:cNvPicPr>
          <p:nvPr/>
        </p:nvPicPr>
        <p:blipFill>
          <a:blip r:embed="rId8"/>
          <a:stretch>
            <a:fillRect/>
          </a:stretch>
        </p:blipFill>
        <p:spPr>
          <a:xfrm>
            <a:off x="-2370962" y="5456025"/>
            <a:ext cx="19372324" cy="4098791"/>
          </a:xfrm>
          <a:prstGeom prst="rect">
            <a:avLst/>
          </a:prstGeom>
        </p:spPr>
      </p:pic>
      <p:sp>
        <p:nvSpPr>
          <p:cNvPr id="37" name="Oval 36">
            <a:extLst>
              <a:ext uri="{FF2B5EF4-FFF2-40B4-BE49-F238E27FC236}">
                <a16:creationId xmlns:a16="http://schemas.microsoft.com/office/drawing/2014/main" id="{69CCD8BE-DDCB-4E05-B3DC-E4CDAA7557FE}"/>
              </a:ext>
            </a:extLst>
          </p:cNvPr>
          <p:cNvSpPr/>
          <p:nvPr/>
        </p:nvSpPr>
        <p:spPr>
          <a:xfrm>
            <a:off x="-1212574" y="-1563757"/>
            <a:ext cx="17055548" cy="3603803"/>
          </a:xfrm>
          <a:prstGeom prst="ellipse">
            <a:avLst/>
          </a:prstGeom>
          <a:solidFill>
            <a:srgbClr val="09141A"/>
          </a:solidFill>
          <a:ln w="15240">
            <a:noFill/>
            <a:prstDash val="solid"/>
          </a:ln>
        </p:spPr>
        <p:txBody>
          <a:bodyPr rtlCol="0" anchor="ctr"/>
          <a:lstStyle/>
          <a:p>
            <a:pPr algn="l"/>
            <a:endParaRPr lang="en-US" dirty="0"/>
          </a:p>
        </p:txBody>
      </p:sp>
      <p:sp>
        <p:nvSpPr>
          <p:cNvPr id="2" name="TextBox 1">
            <a:extLst>
              <a:ext uri="{FF2B5EF4-FFF2-40B4-BE49-F238E27FC236}">
                <a16:creationId xmlns:a16="http://schemas.microsoft.com/office/drawing/2014/main" id="{0D4ED652-B373-4E34-9D57-5C23D95CAC8C}"/>
              </a:ext>
            </a:extLst>
          </p:cNvPr>
          <p:cNvSpPr txBox="1"/>
          <p:nvPr/>
        </p:nvSpPr>
        <p:spPr>
          <a:xfrm>
            <a:off x="4805917" y="619770"/>
            <a:ext cx="4848447" cy="707886"/>
          </a:xfrm>
          <a:prstGeom prst="rect">
            <a:avLst/>
          </a:prstGeom>
          <a:noFill/>
        </p:spPr>
        <p:txBody>
          <a:bodyPr wrap="square" rtlCol="0">
            <a:spAutoFit/>
          </a:bodyPr>
          <a:lstStyle/>
          <a:p>
            <a:r>
              <a:rPr lang="en-US" sz="4000" b="1" dirty="0">
                <a:solidFill>
                  <a:schemeClr val="bg1"/>
                </a:solidFill>
                <a:latin typeface="Lexend" panose="020B0604020202020204" charset="0"/>
              </a:rPr>
              <a:t>GUI EXPERIENCE</a:t>
            </a:r>
          </a:p>
        </p:txBody>
      </p:sp>
      <p:sp>
        <p:nvSpPr>
          <p:cNvPr id="3" name="TextBox 2">
            <a:extLst>
              <a:ext uri="{FF2B5EF4-FFF2-40B4-BE49-F238E27FC236}">
                <a16:creationId xmlns:a16="http://schemas.microsoft.com/office/drawing/2014/main" id="{5988E08F-4ABA-471B-801B-AF362E1A5231}"/>
              </a:ext>
            </a:extLst>
          </p:cNvPr>
          <p:cNvSpPr txBox="1"/>
          <p:nvPr/>
        </p:nvSpPr>
        <p:spPr>
          <a:xfrm>
            <a:off x="2046767" y="6006569"/>
            <a:ext cx="11047229" cy="1569660"/>
          </a:xfrm>
          <a:prstGeom prst="rect">
            <a:avLst/>
          </a:prstGeom>
          <a:noFill/>
        </p:spPr>
        <p:txBody>
          <a:bodyPr wrap="square" rtlCol="0">
            <a:spAutoFit/>
          </a:bodyPr>
          <a:lstStyle/>
          <a:p>
            <a:r>
              <a:rPr lang="en-US" sz="1600" b="1" dirty="0">
                <a:solidFill>
                  <a:schemeClr val="bg1"/>
                </a:solidFill>
              </a:rPr>
              <a:t>1. Request for Email</a:t>
            </a:r>
            <a:r>
              <a:rPr lang="en-US" sz="1600" dirty="0">
                <a:solidFill>
                  <a:schemeClr val="bg1"/>
                </a:solidFill>
              </a:rPr>
              <a:t>: Following the name entry, the program now requests the </a:t>
            </a:r>
            <a:r>
              <a:rPr lang="en-US" sz="1600" b="1" dirty="0">
                <a:solidFill>
                  <a:schemeClr val="bg1"/>
                </a:solidFill>
              </a:rPr>
              <a:t>"Enter your email"</a:t>
            </a:r>
            <a:r>
              <a:rPr lang="en-US" sz="1600" dirty="0">
                <a:solidFill>
                  <a:schemeClr val="bg1"/>
                </a:solidFill>
              </a:rPr>
              <a:t> in another pop-up input dialog.</a:t>
            </a:r>
          </a:p>
          <a:p>
            <a:endParaRPr lang="en-US" sz="1600" b="1" dirty="0">
              <a:solidFill>
                <a:schemeClr val="bg1"/>
              </a:solidFill>
            </a:endParaRPr>
          </a:p>
          <a:p>
            <a:r>
              <a:rPr lang="en-US" sz="1600" b="1" dirty="0">
                <a:solidFill>
                  <a:schemeClr val="bg1"/>
                </a:solidFill>
              </a:rPr>
              <a:t>2. User Input</a:t>
            </a:r>
            <a:r>
              <a:rPr lang="en-US" sz="1600" dirty="0">
                <a:solidFill>
                  <a:schemeClr val="bg1"/>
                </a:solidFill>
              </a:rPr>
              <a:t>: The user types their email (e.g., "mhsabit11@gmail.com") into the input field, as shown in the second image.</a:t>
            </a:r>
          </a:p>
          <a:p>
            <a:endParaRPr lang="en-US" sz="1600" b="1" dirty="0">
              <a:solidFill>
                <a:schemeClr val="bg1"/>
              </a:solidFill>
            </a:endParaRPr>
          </a:p>
          <a:p>
            <a:r>
              <a:rPr lang="en-US" sz="1600" b="1" dirty="0">
                <a:solidFill>
                  <a:schemeClr val="bg1"/>
                </a:solidFill>
              </a:rPr>
              <a:t>3. Action after Input</a:t>
            </a:r>
            <a:r>
              <a:rPr lang="en-US" sz="1600" dirty="0">
                <a:solidFill>
                  <a:schemeClr val="bg1"/>
                </a:solidFill>
              </a:rPr>
              <a:t>: Once the user clicks "OK," the program will store the email, which might be used for registration, login, or other related actions.</a:t>
            </a:r>
          </a:p>
        </p:txBody>
      </p:sp>
    </p:spTree>
    <p:extLst>
      <p:ext uri="{BB962C8B-B14F-4D97-AF65-F5344CB8AC3E}">
        <p14:creationId xmlns:p14="http://schemas.microsoft.com/office/powerpoint/2010/main" val="5051587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4E07C60-D5B8-4258-BE21-51719BEFACBF}"/>
              </a:ext>
            </a:extLst>
          </p:cNvPr>
          <p:cNvSpPr/>
          <p:nvPr/>
        </p:nvSpPr>
        <p:spPr>
          <a:xfrm>
            <a:off x="12847320" y="7703820"/>
            <a:ext cx="1703070" cy="434340"/>
          </a:xfrm>
          <a:prstGeom prst="rect">
            <a:avLst/>
          </a:prstGeom>
          <a:solidFill>
            <a:srgbClr val="09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5BB31D58-C034-48FB-B987-25EAB637FF20}"/>
              </a:ext>
            </a:extLst>
          </p:cNvPr>
          <p:cNvPicPr>
            <a:picLocks noChangeAspect="1"/>
          </p:cNvPicPr>
          <p:nvPr/>
        </p:nvPicPr>
        <p:blipFill rotWithShape="1">
          <a:blip r:embed="rId3"/>
          <a:srcRect l="36198" t="32871" r="36589" b="38657"/>
          <a:stretch/>
        </p:blipFill>
        <p:spPr>
          <a:xfrm>
            <a:off x="-4711654" y="1121467"/>
            <a:ext cx="8017903" cy="5150014"/>
          </a:xfrm>
          <a:prstGeom prst="rect">
            <a:avLst/>
          </a:prstGeom>
        </p:spPr>
      </p:pic>
      <p:pic>
        <p:nvPicPr>
          <p:cNvPr id="36" name="Picture 35">
            <a:extLst>
              <a:ext uri="{FF2B5EF4-FFF2-40B4-BE49-F238E27FC236}">
                <a16:creationId xmlns:a16="http://schemas.microsoft.com/office/drawing/2014/main" id="{5511B443-EA92-439C-9F7C-6D565FA2CD0C}"/>
              </a:ext>
            </a:extLst>
          </p:cNvPr>
          <p:cNvPicPr>
            <a:picLocks noChangeAspect="1"/>
          </p:cNvPicPr>
          <p:nvPr/>
        </p:nvPicPr>
        <p:blipFill rotWithShape="1">
          <a:blip r:embed="rId4"/>
          <a:srcRect l="36330" t="30908" r="36676" b="38144"/>
          <a:stretch/>
        </p:blipFill>
        <p:spPr>
          <a:xfrm>
            <a:off x="-13338649" y="1137150"/>
            <a:ext cx="8017903" cy="5170885"/>
          </a:xfrm>
          <a:prstGeom prst="rect">
            <a:avLst/>
          </a:prstGeom>
        </p:spPr>
      </p:pic>
      <p:pic>
        <p:nvPicPr>
          <p:cNvPr id="41" name="Picture 40">
            <a:extLst>
              <a:ext uri="{FF2B5EF4-FFF2-40B4-BE49-F238E27FC236}">
                <a16:creationId xmlns:a16="http://schemas.microsoft.com/office/drawing/2014/main" id="{62723EE2-A235-44D1-AF2B-7CA8BCFD6E5E}"/>
              </a:ext>
            </a:extLst>
          </p:cNvPr>
          <p:cNvPicPr>
            <a:picLocks noChangeAspect="1"/>
          </p:cNvPicPr>
          <p:nvPr/>
        </p:nvPicPr>
        <p:blipFill rotWithShape="1">
          <a:blip r:embed="rId5"/>
          <a:srcRect t="5011" b="6388"/>
          <a:stretch/>
        </p:blipFill>
        <p:spPr>
          <a:xfrm>
            <a:off x="3915341" y="1121467"/>
            <a:ext cx="8017903" cy="5150014"/>
          </a:xfrm>
          <a:prstGeom prst="rect">
            <a:avLst/>
          </a:prstGeom>
        </p:spPr>
      </p:pic>
      <p:pic>
        <p:nvPicPr>
          <p:cNvPr id="43" name="Picture 42">
            <a:extLst>
              <a:ext uri="{FF2B5EF4-FFF2-40B4-BE49-F238E27FC236}">
                <a16:creationId xmlns:a16="http://schemas.microsoft.com/office/drawing/2014/main" id="{ABAA6786-3110-4DF2-B2F6-BCCD3D6ED422}"/>
              </a:ext>
            </a:extLst>
          </p:cNvPr>
          <p:cNvPicPr>
            <a:picLocks noChangeAspect="1"/>
          </p:cNvPicPr>
          <p:nvPr/>
        </p:nvPicPr>
        <p:blipFill rotWithShape="1">
          <a:blip r:embed="rId6"/>
          <a:srcRect t="3050" b="6388"/>
          <a:stretch/>
        </p:blipFill>
        <p:spPr>
          <a:xfrm>
            <a:off x="12542336" y="1121467"/>
            <a:ext cx="8017903" cy="5150014"/>
          </a:xfrm>
          <a:prstGeom prst="rect">
            <a:avLst/>
          </a:prstGeom>
        </p:spPr>
      </p:pic>
      <p:pic>
        <p:nvPicPr>
          <p:cNvPr id="45" name="Picture 44">
            <a:extLst>
              <a:ext uri="{FF2B5EF4-FFF2-40B4-BE49-F238E27FC236}">
                <a16:creationId xmlns:a16="http://schemas.microsoft.com/office/drawing/2014/main" id="{93DE13C1-0E7E-413C-87A9-92E29BADD755}"/>
              </a:ext>
            </a:extLst>
          </p:cNvPr>
          <p:cNvPicPr>
            <a:picLocks noChangeAspect="1"/>
          </p:cNvPicPr>
          <p:nvPr/>
        </p:nvPicPr>
        <p:blipFill rotWithShape="1">
          <a:blip r:embed="rId7"/>
          <a:srcRect l="21195" t="13820" r="22181" b="21796"/>
          <a:stretch/>
        </p:blipFill>
        <p:spPr>
          <a:xfrm>
            <a:off x="21169331" y="1137150"/>
            <a:ext cx="8017903" cy="5150014"/>
          </a:xfrm>
          <a:prstGeom prst="rect">
            <a:avLst/>
          </a:prstGeom>
        </p:spPr>
      </p:pic>
      <p:pic>
        <p:nvPicPr>
          <p:cNvPr id="39" name="Picture 38">
            <a:extLst>
              <a:ext uri="{FF2B5EF4-FFF2-40B4-BE49-F238E27FC236}">
                <a16:creationId xmlns:a16="http://schemas.microsoft.com/office/drawing/2014/main" id="{CE7E67B2-D9CC-4889-B2EF-3FD21D9E1D2A}"/>
              </a:ext>
            </a:extLst>
          </p:cNvPr>
          <p:cNvPicPr>
            <a:picLocks noChangeAspect="1"/>
          </p:cNvPicPr>
          <p:nvPr/>
        </p:nvPicPr>
        <p:blipFill>
          <a:blip r:embed="rId8"/>
          <a:stretch>
            <a:fillRect/>
          </a:stretch>
        </p:blipFill>
        <p:spPr>
          <a:xfrm>
            <a:off x="-2370962" y="5456025"/>
            <a:ext cx="19372324" cy="4098791"/>
          </a:xfrm>
          <a:prstGeom prst="rect">
            <a:avLst/>
          </a:prstGeom>
        </p:spPr>
      </p:pic>
      <p:sp>
        <p:nvSpPr>
          <p:cNvPr id="37" name="Oval 36">
            <a:extLst>
              <a:ext uri="{FF2B5EF4-FFF2-40B4-BE49-F238E27FC236}">
                <a16:creationId xmlns:a16="http://schemas.microsoft.com/office/drawing/2014/main" id="{69CCD8BE-DDCB-4E05-B3DC-E4CDAA7557FE}"/>
              </a:ext>
            </a:extLst>
          </p:cNvPr>
          <p:cNvSpPr/>
          <p:nvPr/>
        </p:nvSpPr>
        <p:spPr>
          <a:xfrm>
            <a:off x="-1212574" y="-1563757"/>
            <a:ext cx="17055548" cy="3603803"/>
          </a:xfrm>
          <a:prstGeom prst="ellipse">
            <a:avLst/>
          </a:prstGeom>
          <a:solidFill>
            <a:srgbClr val="09141A"/>
          </a:solidFill>
          <a:ln w="15240">
            <a:noFill/>
            <a:prstDash val="solid"/>
          </a:ln>
        </p:spPr>
        <p:txBody>
          <a:bodyPr rtlCol="0" anchor="ctr"/>
          <a:lstStyle/>
          <a:p>
            <a:pPr algn="l"/>
            <a:endParaRPr lang="en-US" dirty="0"/>
          </a:p>
        </p:txBody>
      </p:sp>
      <p:sp>
        <p:nvSpPr>
          <p:cNvPr id="4" name="TextBox 3">
            <a:extLst>
              <a:ext uri="{FF2B5EF4-FFF2-40B4-BE49-F238E27FC236}">
                <a16:creationId xmlns:a16="http://schemas.microsoft.com/office/drawing/2014/main" id="{10E2E570-E6EB-4FD1-BAE4-E52C4E307D67}"/>
              </a:ext>
            </a:extLst>
          </p:cNvPr>
          <p:cNvSpPr txBox="1"/>
          <p:nvPr/>
        </p:nvSpPr>
        <p:spPr>
          <a:xfrm>
            <a:off x="3099391" y="6103088"/>
            <a:ext cx="10154093" cy="830997"/>
          </a:xfrm>
          <a:prstGeom prst="rect">
            <a:avLst/>
          </a:prstGeom>
          <a:noFill/>
        </p:spPr>
        <p:txBody>
          <a:bodyPr wrap="square" rtlCol="0">
            <a:spAutoFit/>
          </a:bodyPr>
          <a:lstStyle/>
          <a:p>
            <a:pPr marL="342900" indent="-342900">
              <a:buAutoNum type="arabicPeriod"/>
            </a:pPr>
            <a:r>
              <a:rPr lang="en-US" sz="1600" dirty="0">
                <a:solidFill>
                  <a:schemeClr val="bg1"/>
                </a:solidFill>
              </a:rPr>
              <a:t>In this tab the application wants User to Select a CITY  from the given options.</a:t>
            </a:r>
          </a:p>
          <a:p>
            <a:pPr marL="342900" indent="-342900">
              <a:buAutoNum type="arabicPeriod"/>
            </a:pPr>
            <a:endParaRPr lang="en-US" sz="1600" dirty="0">
              <a:solidFill>
                <a:schemeClr val="bg1"/>
              </a:solidFill>
            </a:endParaRPr>
          </a:p>
          <a:p>
            <a:pPr marL="342900" indent="-342900">
              <a:buAutoNum type="arabicPeriod"/>
            </a:pPr>
            <a:r>
              <a:rPr lang="en-US" sz="1600" dirty="0">
                <a:solidFill>
                  <a:schemeClr val="bg1"/>
                </a:solidFill>
              </a:rPr>
              <a:t>And after the selection of city it will provide a new interface tab .</a:t>
            </a:r>
          </a:p>
        </p:txBody>
      </p:sp>
      <p:sp>
        <p:nvSpPr>
          <p:cNvPr id="13" name="TextBox 12">
            <a:extLst>
              <a:ext uri="{FF2B5EF4-FFF2-40B4-BE49-F238E27FC236}">
                <a16:creationId xmlns:a16="http://schemas.microsoft.com/office/drawing/2014/main" id="{5202602B-35D0-455E-A04A-779A0418DEE5}"/>
              </a:ext>
            </a:extLst>
          </p:cNvPr>
          <p:cNvSpPr txBox="1"/>
          <p:nvPr/>
        </p:nvSpPr>
        <p:spPr>
          <a:xfrm>
            <a:off x="4805917" y="619770"/>
            <a:ext cx="4848447" cy="707886"/>
          </a:xfrm>
          <a:prstGeom prst="rect">
            <a:avLst/>
          </a:prstGeom>
          <a:noFill/>
        </p:spPr>
        <p:txBody>
          <a:bodyPr wrap="square" rtlCol="0">
            <a:spAutoFit/>
          </a:bodyPr>
          <a:lstStyle/>
          <a:p>
            <a:r>
              <a:rPr lang="en-US" sz="4000" b="1" dirty="0">
                <a:solidFill>
                  <a:schemeClr val="bg1"/>
                </a:solidFill>
                <a:latin typeface="Lexend" panose="020B0604020202020204" charset="0"/>
              </a:rPr>
              <a:t>GUI EXPERIENCE</a:t>
            </a:r>
          </a:p>
        </p:txBody>
      </p:sp>
    </p:spTree>
    <p:extLst>
      <p:ext uri="{BB962C8B-B14F-4D97-AF65-F5344CB8AC3E}">
        <p14:creationId xmlns:p14="http://schemas.microsoft.com/office/powerpoint/2010/main" val="264886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4E07C60-D5B8-4258-BE21-51719BEFACBF}"/>
              </a:ext>
            </a:extLst>
          </p:cNvPr>
          <p:cNvSpPr/>
          <p:nvPr/>
        </p:nvSpPr>
        <p:spPr>
          <a:xfrm>
            <a:off x="12847320" y="7703820"/>
            <a:ext cx="1703070" cy="434340"/>
          </a:xfrm>
          <a:prstGeom prst="rect">
            <a:avLst/>
          </a:prstGeom>
          <a:solidFill>
            <a:srgbClr val="09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5BB31D58-C034-48FB-B987-25EAB637FF20}"/>
              </a:ext>
            </a:extLst>
          </p:cNvPr>
          <p:cNvPicPr>
            <a:picLocks noChangeAspect="1"/>
          </p:cNvPicPr>
          <p:nvPr/>
        </p:nvPicPr>
        <p:blipFill rotWithShape="1">
          <a:blip r:embed="rId3"/>
          <a:srcRect l="36198" t="32871" r="36589" b="38657"/>
          <a:stretch/>
        </p:blipFill>
        <p:spPr>
          <a:xfrm>
            <a:off x="-13848521" y="1121467"/>
            <a:ext cx="8017903" cy="5150014"/>
          </a:xfrm>
          <a:prstGeom prst="rect">
            <a:avLst/>
          </a:prstGeom>
        </p:spPr>
      </p:pic>
      <p:pic>
        <p:nvPicPr>
          <p:cNvPr id="36" name="Picture 35">
            <a:extLst>
              <a:ext uri="{FF2B5EF4-FFF2-40B4-BE49-F238E27FC236}">
                <a16:creationId xmlns:a16="http://schemas.microsoft.com/office/drawing/2014/main" id="{5511B443-EA92-439C-9F7C-6D565FA2CD0C}"/>
              </a:ext>
            </a:extLst>
          </p:cNvPr>
          <p:cNvPicPr>
            <a:picLocks noChangeAspect="1"/>
          </p:cNvPicPr>
          <p:nvPr/>
        </p:nvPicPr>
        <p:blipFill rotWithShape="1">
          <a:blip r:embed="rId4"/>
          <a:srcRect l="36330" t="30908" r="36676" b="38144"/>
          <a:stretch/>
        </p:blipFill>
        <p:spPr>
          <a:xfrm>
            <a:off x="-22475516" y="1137150"/>
            <a:ext cx="8017903" cy="5170885"/>
          </a:xfrm>
          <a:prstGeom prst="rect">
            <a:avLst/>
          </a:prstGeom>
        </p:spPr>
      </p:pic>
      <p:pic>
        <p:nvPicPr>
          <p:cNvPr id="41" name="Picture 40">
            <a:extLst>
              <a:ext uri="{FF2B5EF4-FFF2-40B4-BE49-F238E27FC236}">
                <a16:creationId xmlns:a16="http://schemas.microsoft.com/office/drawing/2014/main" id="{62723EE2-A235-44D1-AF2B-7CA8BCFD6E5E}"/>
              </a:ext>
            </a:extLst>
          </p:cNvPr>
          <p:cNvPicPr>
            <a:picLocks noChangeAspect="1"/>
          </p:cNvPicPr>
          <p:nvPr/>
        </p:nvPicPr>
        <p:blipFill rotWithShape="1">
          <a:blip r:embed="rId5"/>
          <a:srcRect t="5011" b="6388"/>
          <a:stretch/>
        </p:blipFill>
        <p:spPr>
          <a:xfrm>
            <a:off x="-5221526" y="1121467"/>
            <a:ext cx="8017903" cy="5150014"/>
          </a:xfrm>
          <a:prstGeom prst="rect">
            <a:avLst/>
          </a:prstGeom>
        </p:spPr>
      </p:pic>
      <p:pic>
        <p:nvPicPr>
          <p:cNvPr id="43" name="Picture 42">
            <a:extLst>
              <a:ext uri="{FF2B5EF4-FFF2-40B4-BE49-F238E27FC236}">
                <a16:creationId xmlns:a16="http://schemas.microsoft.com/office/drawing/2014/main" id="{ABAA6786-3110-4DF2-B2F6-BCCD3D6ED422}"/>
              </a:ext>
            </a:extLst>
          </p:cNvPr>
          <p:cNvPicPr>
            <a:picLocks noChangeAspect="1"/>
          </p:cNvPicPr>
          <p:nvPr/>
        </p:nvPicPr>
        <p:blipFill rotWithShape="1">
          <a:blip r:embed="rId6"/>
          <a:srcRect t="3050" b="6388"/>
          <a:stretch/>
        </p:blipFill>
        <p:spPr>
          <a:xfrm>
            <a:off x="3405469" y="1121467"/>
            <a:ext cx="8017903" cy="5150014"/>
          </a:xfrm>
          <a:prstGeom prst="rect">
            <a:avLst/>
          </a:prstGeom>
        </p:spPr>
      </p:pic>
      <p:pic>
        <p:nvPicPr>
          <p:cNvPr id="45" name="Picture 44">
            <a:extLst>
              <a:ext uri="{FF2B5EF4-FFF2-40B4-BE49-F238E27FC236}">
                <a16:creationId xmlns:a16="http://schemas.microsoft.com/office/drawing/2014/main" id="{93DE13C1-0E7E-413C-87A9-92E29BADD755}"/>
              </a:ext>
            </a:extLst>
          </p:cNvPr>
          <p:cNvPicPr>
            <a:picLocks noChangeAspect="1"/>
          </p:cNvPicPr>
          <p:nvPr/>
        </p:nvPicPr>
        <p:blipFill rotWithShape="1">
          <a:blip r:embed="rId7"/>
          <a:srcRect l="21195" t="13820" r="22181" b="21796"/>
          <a:stretch/>
        </p:blipFill>
        <p:spPr>
          <a:xfrm>
            <a:off x="12032464" y="1137150"/>
            <a:ext cx="8017903" cy="5150014"/>
          </a:xfrm>
          <a:prstGeom prst="rect">
            <a:avLst/>
          </a:prstGeom>
        </p:spPr>
      </p:pic>
      <p:sp>
        <p:nvSpPr>
          <p:cNvPr id="37" name="Oval 36">
            <a:extLst>
              <a:ext uri="{FF2B5EF4-FFF2-40B4-BE49-F238E27FC236}">
                <a16:creationId xmlns:a16="http://schemas.microsoft.com/office/drawing/2014/main" id="{69CCD8BE-DDCB-4E05-B3DC-E4CDAA7557FE}"/>
              </a:ext>
            </a:extLst>
          </p:cNvPr>
          <p:cNvSpPr/>
          <p:nvPr/>
        </p:nvSpPr>
        <p:spPr>
          <a:xfrm>
            <a:off x="-1212574" y="-1563757"/>
            <a:ext cx="17055548" cy="3603803"/>
          </a:xfrm>
          <a:prstGeom prst="ellipse">
            <a:avLst/>
          </a:prstGeom>
          <a:solidFill>
            <a:srgbClr val="09141A"/>
          </a:solidFill>
          <a:ln w="15240">
            <a:noFill/>
            <a:prstDash val="solid"/>
          </a:ln>
        </p:spPr>
        <p:txBody>
          <a:bodyPr rtlCol="0" anchor="ctr"/>
          <a:lstStyle/>
          <a:p>
            <a:pPr algn="l"/>
            <a:endParaRPr lang="en-US" dirty="0"/>
          </a:p>
        </p:txBody>
      </p:sp>
      <p:pic>
        <p:nvPicPr>
          <p:cNvPr id="39" name="Picture 38">
            <a:extLst>
              <a:ext uri="{FF2B5EF4-FFF2-40B4-BE49-F238E27FC236}">
                <a16:creationId xmlns:a16="http://schemas.microsoft.com/office/drawing/2014/main" id="{CE7E67B2-D9CC-4889-B2EF-3FD21D9E1D2A}"/>
              </a:ext>
            </a:extLst>
          </p:cNvPr>
          <p:cNvPicPr>
            <a:picLocks noChangeAspect="1"/>
          </p:cNvPicPr>
          <p:nvPr/>
        </p:nvPicPr>
        <p:blipFill>
          <a:blip r:embed="rId8"/>
          <a:stretch>
            <a:fillRect/>
          </a:stretch>
        </p:blipFill>
        <p:spPr>
          <a:xfrm>
            <a:off x="-2370962" y="5456025"/>
            <a:ext cx="19372324" cy="4098791"/>
          </a:xfrm>
          <a:prstGeom prst="rect">
            <a:avLst/>
          </a:prstGeom>
        </p:spPr>
      </p:pic>
      <p:sp>
        <p:nvSpPr>
          <p:cNvPr id="11" name="TextBox 10">
            <a:extLst>
              <a:ext uri="{FF2B5EF4-FFF2-40B4-BE49-F238E27FC236}">
                <a16:creationId xmlns:a16="http://schemas.microsoft.com/office/drawing/2014/main" id="{B773FF17-9F96-415B-B40B-39AA17869A11}"/>
              </a:ext>
            </a:extLst>
          </p:cNvPr>
          <p:cNvSpPr txBox="1"/>
          <p:nvPr/>
        </p:nvSpPr>
        <p:spPr>
          <a:xfrm>
            <a:off x="4805917" y="619770"/>
            <a:ext cx="4848447" cy="707886"/>
          </a:xfrm>
          <a:prstGeom prst="rect">
            <a:avLst/>
          </a:prstGeom>
          <a:noFill/>
        </p:spPr>
        <p:txBody>
          <a:bodyPr wrap="square" rtlCol="0">
            <a:spAutoFit/>
          </a:bodyPr>
          <a:lstStyle/>
          <a:p>
            <a:r>
              <a:rPr lang="en-US" sz="4000" b="1" dirty="0">
                <a:solidFill>
                  <a:schemeClr val="bg1"/>
                </a:solidFill>
                <a:latin typeface="Lexend" panose="020B0604020202020204" charset="0"/>
              </a:rPr>
              <a:t>GUI EXPERIENCE</a:t>
            </a:r>
          </a:p>
        </p:txBody>
      </p:sp>
      <p:sp>
        <p:nvSpPr>
          <p:cNvPr id="13" name="TextBox 12">
            <a:extLst>
              <a:ext uri="{FF2B5EF4-FFF2-40B4-BE49-F238E27FC236}">
                <a16:creationId xmlns:a16="http://schemas.microsoft.com/office/drawing/2014/main" id="{ACA11977-B166-47A3-8832-A5A3EEF3A8E3}"/>
              </a:ext>
            </a:extLst>
          </p:cNvPr>
          <p:cNvSpPr txBox="1"/>
          <p:nvPr/>
        </p:nvSpPr>
        <p:spPr>
          <a:xfrm>
            <a:off x="3099391" y="6103088"/>
            <a:ext cx="10154093" cy="1323439"/>
          </a:xfrm>
          <a:prstGeom prst="rect">
            <a:avLst/>
          </a:prstGeom>
          <a:noFill/>
        </p:spPr>
        <p:txBody>
          <a:bodyPr wrap="square" rtlCol="0">
            <a:spAutoFit/>
          </a:bodyPr>
          <a:lstStyle/>
          <a:p>
            <a:pPr marL="342900" indent="-342900">
              <a:buAutoNum type="arabicPeriod"/>
            </a:pPr>
            <a:r>
              <a:rPr lang="en-US" sz="1600" dirty="0">
                <a:solidFill>
                  <a:schemeClr val="bg1"/>
                </a:solidFill>
              </a:rPr>
              <a:t>Once the user selects the city the application open new tab for selecting the services.</a:t>
            </a:r>
          </a:p>
          <a:p>
            <a:pPr marL="342900" indent="-342900">
              <a:buAutoNum type="arabicPeriod"/>
            </a:pPr>
            <a:endParaRPr lang="en-US" sz="1600" dirty="0">
              <a:solidFill>
                <a:schemeClr val="bg1"/>
              </a:solidFill>
            </a:endParaRPr>
          </a:p>
          <a:p>
            <a:pPr marL="342900" indent="-342900">
              <a:buAutoNum type="arabicPeriod"/>
            </a:pPr>
            <a:r>
              <a:rPr lang="en-US" sz="1600" dirty="0">
                <a:solidFill>
                  <a:schemeClr val="bg1"/>
                </a:solidFill>
              </a:rPr>
              <a:t>In this tab the Application wants User to select the services like </a:t>
            </a:r>
            <a:r>
              <a:rPr lang="en-US" sz="1600" dirty="0" err="1">
                <a:solidFill>
                  <a:schemeClr val="bg1"/>
                </a:solidFill>
              </a:rPr>
              <a:t>Accommodatio</a:t>
            </a:r>
            <a:r>
              <a:rPr lang="en-US" sz="1600" dirty="0">
                <a:solidFill>
                  <a:schemeClr val="bg1"/>
                </a:solidFill>
              </a:rPr>
              <a:t>, Place to Explore or Marketplace.</a:t>
            </a:r>
          </a:p>
          <a:p>
            <a:pPr marL="342900" indent="-342900">
              <a:buAutoNum type="arabicPeriod"/>
            </a:pPr>
            <a:endParaRPr lang="en-US" sz="1600" dirty="0">
              <a:solidFill>
                <a:schemeClr val="bg1"/>
              </a:solidFill>
            </a:endParaRPr>
          </a:p>
          <a:p>
            <a:pPr marL="342900" indent="-342900">
              <a:buAutoNum type="arabicPeriod"/>
            </a:pPr>
            <a:r>
              <a:rPr lang="en-US" sz="1600" dirty="0">
                <a:solidFill>
                  <a:schemeClr val="bg1"/>
                </a:solidFill>
              </a:rPr>
              <a:t>Once the User Select the service the application will pop up a new tab. </a:t>
            </a:r>
          </a:p>
        </p:txBody>
      </p:sp>
    </p:spTree>
    <p:extLst>
      <p:ext uri="{BB962C8B-B14F-4D97-AF65-F5344CB8AC3E}">
        <p14:creationId xmlns:p14="http://schemas.microsoft.com/office/powerpoint/2010/main" val="7092640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4E07C60-D5B8-4258-BE21-51719BEFACBF}"/>
              </a:ext>
            </a:extLst>
          </p:cNvPr>
          <p:cNvSpPr/>
          <p:nvPr/>
        </p:nvSpPr>
        <p:spPr>
          <a:xfrm>
            <a:off x="12847320" y="7703820"/>
            <a:ext cx="1703070" cy="434340"/>
          </a:xfrm>
          <a:prstGeom prst="rect">
            <a:avLst/>
          </a:prstGeom>
          <a:solidFill>
            <a:srgbClr val="09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5BB31D58-C034-48FB-B987-25EAB637FF20}"/>
              </a:ext>
            </a:extLst>
          </p:cNvPr>
          <p:cNvPicPr>
            <a:picLocks noChangeAspect="1"/>
          </p:cNvPicPr>
          <p:nvPr/>
        </p:nvPicPr>
        <p:blipFill rotWithShape="1">
          <a:blip r:embed="rId3"/>
          <a:srcRect l="36198" t="32871" r="36589" b="38657"/>
          <a:stretch/>
        </p:blipFill>
        <p:spPr>
          <a:xfrm>
            <a:off x="-22475516" y="1121467"/>
            <a:ext cx="8017903" cy="5150014"/>
          </a:xfrm>
          <a:prstGeom prst="rect">
            <a:avLst/>
          </a:prstGeom>
        </p:spPr>
      </p:pic>
      <p:pic>
        <p:nvPicPr>
          <p:cNvPr id="36" name="Picture 35">
            <a:extLst>
              <a:ext uri="{FF2B5EF4-FFF2-40B4-BE49-F238E27FC236}">
                <a16:creationId xmlns:a16="http://schemas.microsoft.com/office/drawing/2014/main" id="{5511B443-EA92-439C-9F7C-6D565FA2CD0C}"/>
              </a:ext>
            </a:extLst>
          </p:cNvPr>
          <p:cNvPicPr>
            <a:picLocks noChangeAspect="1"/>
          </p:cNvPicPr>
          <p:nvPr/>
        </p:nvPicPr>
        <p:blipFill rotWithShape="1">
          <a:blip r:embed="rId4"/>
          <a:srcRect l="36330" t="30908" r="36676" b="38144"/>
          <a:stretch/>
        </p:blipFill>
        <p:spPr>
          <a:xfrm>
            <a:off x="-31102511" y="1137150"/>
            <a:ext cx="8017903" cy="5170885"/>
          </a:xfrm>
          <a:prstGeom prst="rect">
            <a:avLst/>
          </a:prstGeom>
        </p:spPr>
      </p:pic>
      <p:pic>
        <p:nvPicPr>
          <p:cNvPr id="41" name="Picture 40">
            <a:extLst>
              <a:ext uri="{FF2B5EF4-FFF2-40B4-BE49-F238E27FC236}">
                <a16:creationId xmlns:a16="http://schemas.microsoft.com/office/drawing/2014/main" id="{62723EE2-A235-44D1-AF2B-7CA8BCFD6E5E}"/>
              </a:ext>
            </a:extLst>
          </p:cNvPr>
          <p:cNvPicPr>
            <a:picLocks noChangeAspect="1"/>
          </p:cNvPicPr>
          <p:nvPr/>
        </p:nvPicPr>
        <p:blipFill rotWithShape="1">
          <a:blip r:embed="rId5"/>
          <a:srcRect t="5011" b="6388"/>
          <a:stretch/>
        </p:blipFill>
        <p:spPr>
          <a:xfrm>
            <a:off x="-13848521" y="1121467"/>
            <a:ext cx="8017903" cy="5150014"/>
          </a:xfrm>
          <a:prstGeom prst="rect">
            <a:avLst/>
          </a:prstGeom>
        </p:spPr>
      </p:pic>
      <p:pic>
        <p:nvPicPr>
          <p:cNvPr id="43" name="Picture 42">
            <a:extLst>
              <a:ext uri="{FF2B5EF4-FFF2-40B4-BE49-F238E27FC236}">
                <a16:creationId xmlns:a16="http://schemas.microsoft.com/office/drawing/2014/main" id="{ABAA6786-3110-4DF2-B2F6-BCCD3D6ED422}"/>
              </a:ext>
            </a:extLst>
          </p:cNvPr>
          <p:cNvPicPr>
            <a:picLocks noChangeAspect="1"/>
          </p:cNvPicPr>
          <p:nvPr/>
        </p:nvPicPr>
        <p:blipFill rotWithShape="1">
          <a:blip r:embed="rId6"/>
          <a:srcRect t="3050" b="6388"/>
          <a:stretch/>
        </p:blipFill>
        <p:spPr>
          <a:xfrm>
            <a:off x="-5221526" y="1121467"/>
            <a:ext cx="8017903" cy="5150014"/>
          </a:xfrm>
          <a:prstGeom prst="rect">
            <a:avLst/>
          </a:prstGeom>
        </p:spPr>
      </p:pic>
      <p:pic>
        <p:nvPicPr>
          <p:cNvPr id="45" name="Picture 44">
            <a:extLst>
              <a:ext uri="{FF2B5EF4-FFF2-40B4-BE49-F238E27FC236}">
                <a16:creationId xmlns:a16="http://schemas.microsoft.com/office/drawing/2014/main" id="{93DE13C1-0E7E-413C-87A9-92E29BADD755}"/>
              </a:ext>
            </a:extLst>
          </p:cNvPr>
          <p:cNvPicPr>
            <a:picLocks noChangeAspect="1"/>
          </p:cNvPicPr>
          <p:nvPr/>
        </p:nvPicPr>
        <p:blipFill rotWithShape="1">
          <a:blip r:embed="rId7"/>
          <a:srcRect l="21195" t="13820" r="22181" b="21796"/>
          <a:stretch/>
        </p:blipFill>
        <p:spPr>
          <a:xfrm>
            <a:off x="3405469" y="1137150"/>
            <a:ext cx="8017903" cy="5150014"/>
          </a:xfrm>
          <a:prstGeom prst="rect">
            <a:avLst/>
          </a:prstGeom>
        </p:spPr>
      </p:pic>
      <p:sp>
        <p:nvSpPr>
          <p:cNvPr id="37" name="Oval 36">
            <a:extLst>
              <a:ext uri="{FF2B5EF4-FFF2-40B4-BE49-F238E27FC236}">
                <a16:creationId xmlns:a16="http://schemas.microsoft.com/office/drawing/2014/main" id="{69CCD8BE-DDCB-4E05-B3DC-E4CDAA7557FE}"/>
              </a:ext>
            </a:extLst>
          </p:cNvPr>
          <p:cNvSpPr/>
          <p:nvPr/>
        </p:nvSpPr>
        <p:spPr>
          <a:xfrm>
            <a:off x="-1212574" y="-1563757"/>
            <a:ext cx="17055548" cy="3603803"/>
          </a:xfrm>
          <a:prstGeom prst="ellipse">
            <a:avLst/>
          </a:prstGeom>
          <a:solidFill>
            <a:srgbClr val="09141A"/>
          </a:solidFill>
          <a:ln w="15240">
            <a:noFill/>
            <a:prstDash val="solid"/>
          </a:ln>
        </p:spPr>
        <p:txBody>
          <a:bodyPr rtlCol="0" anchor="ctr"/>
          <a:lstStyle/>
          <a:p>
            <a:pPr algn="l"/>
            <a:endParaRPr lang="en-US" dirty="0"/>
          </a:p>
        </p:txBody>
      </p:sp>
      <p:pic>
        <p:nvPicPr>
          <p:cNvPr id="39" name="Picture 38">
            <a:extLst>
              <a:ext uri="{FF2B5EF4-FFF2-40B4-BE49-F238E27FC236}">
                <a16:creationId xmlns:a16="http://schemas.microsoft.com/office/drawing/2014/main" id="{CE7E67B2-D9CC-4889-B2EF-3FD21D9E1D2A}"/>
              </a:ext>
            </a:extLst>
          </p:cNvPr>
          <p:cNvPicPr>
            <a:picLocks noChangeAspect="1"/>
          </p:cNvPicPr>
          <p:nvPr/>
        </p:nvPicPr>
        <p:blipFill>
          <a:blip r:embed="rId8"/>
          <a:stretch>
            <a:fillRect/>
          </a:stretch>
        </p:blipFill>
        <p:spPr>
          <a:xfrm>
            <a:off x="-2370962" y="5456025"/>
            <a:ext cx="19372324" cy="4098791"/>
          </a:xfrm>
          <a:prstGeom prst="rect">
            <a:avLst/>
          </a:prstGeom>
        </p:spPr>
      </p:pic>
      <p:sp>
        <p:nvSpPr>
          <p:cNvPr id="10" name="TextBox 9">
            <a:extLst>
              <a:ext uri="{FF2B5EF4-FFF2-40B4-BE49-F238E27FC236}">
                <a16:creationId xmlns:a16="http://schemas.microsoft.com/office/drawing/2014/main" id="{5C0343FA-8D09-4F02-A7CF-EB55D27C0D6B}"/>
              </a:ext>
            </a:extLst>
          </p:cNvPr>
          <p:cNvSpPr txBox="1"/>
          <p:nvPr/>
        </p:nvSpPr>
        <p:spPr>
          <a:xfrm>
            <a:off x="4805917" y="619770"/>
            <a:ext cx="4848447" cy="707886"/>
          </a:xfrm>
          <a:prstGeom prst="rect">
            <a:avLst/>
          </a:prstGeom>
          <a:noFill/>
        </p:spPr>
        <p:txBody>
          <a:bodyPr wrap="square" rtlCol="0">
            <a:spAutoFit/>
          </a:bodyPr>
          <a:lstStyle/>
          <a:p>
            <a:r>
              <a:rPr lang="en-US" sz="4000" b="1" dirty="0">
                <a:solidFill>
                  <a:schemeClr val="bg1"/>
                </a:solidFill>
                <a:latin typeface="Lexend" panose="020B0604020202020204" charset="0"/>
              </a:rPr>
              <a:t>GUI EXPERIENCE</a:t>
            </a:r>
          </a:p>
        </p:txBody>
      </p:sp>
      <p:sp>
        <p:nvSpPr>
          <p:cNvPr id="12" name="TextBox 11">
            <a:extLst>
              <a:ext uri="{FF2B5EF4-FFF2-40B4-BE49-F238E27FC236}">
                <a16:creationId xmlns:a16="http://schemas.microsoft.com/office/drawing/2014/main" id="{259FE06D-9553-4897-934C-04FB10BAD5F2}"/>
              </a:ext>
            </a:extLst>
          </p:cNvPr>
          <p:cNvSpPr txBox="1"/>
          <p:nvPr/>
        </p:nvSpPr>
        <p:spPr>
          <a:xfrm>
            <a:off x="3099391" y="6103088"/>
            <a:ext cx="9404497" cy="1569660"/>
          </a:xfrm>
          <a:prstGeom prst="rect">
            <a:avLst/>
          </a:prstGeom>
          <a:noFill/>
        </p:spPr>
        <p:txBody>
          <a:bodyPr wrap="square" rtlCol="0">
            <a:spAutoFit/>
          </a:bodyPr>
          <a:lstStyle/>
          <a:p>
            <a:pPr marL="342900" indent="-342900">
              <a:buAutoNum type="arabicPeriod"/>
            </a:pPr>
            <a:r>
              <a:rPr lang="en-US" sz="1600" dirty="0">
                <a:solidFill>
                  <a:schemeClr val="bg1"/>
                </a:solidFill>
              </a:rPr>
              <a:t>When the User select a service the application take the user to the final tab .</a:t>
            </a:r>
          </a:p>
          <a:p>
            <a:pPr marL="342900" indent="-342900">
              <a:buAutoNum type="arabicPeriod"/>
            </a:pPr>
            <a:endParaRPr lang="en-US" sz="1600" dirty="0">
              <a:solidFill>
                <a:schemeClr val="bg1"/>
              </a:solidFill>
            </a:endParaRPr>
          </a:p>
          <a:p>
            <a:pPr marL="342900" indent="-342900">
              <a:buAutoNum type="arabicPeriod"/>
            </a:pPr>
            <a:r>
              <a:rPr lang="en-US" sz="1600" dirty="0">
                <a:solidFill>
                  <a:schemeClr val="bg1"/>
                </a:solidFill>
              </a:rPr>
              <a:t>This time the app pop up a tab with the selected  </a:t>
            </a:r>
            <a:r>
              <a:rPr lang="en-US" sz="1600" b="1" dirty="0">
                <a:solidFill>
                  <a:schemeClr val="bg1"/>
                </a:solidFill>
              </a:rPr>
              <a:t>Information </a:t>
            </a:r>
            <a:r>
              <a:rPr lang="en-US" sz="1600" dirty="0">
                <a:solidFill>
                  <a:schemeClr val="bg1"/>
                </a:solidFill>
              </a:rPr>
              <a:t>of that Selected </a:t>
            </a:r>
            <a:r>
              <a:rPr lang="en-US" sz="1600" b="1" dirty="0">
                <a:solidFill>
                  <a:schemeClr val="bg1"/>
                </a:solidFill>
              </a:rPr>
              <a:t>City</a:t>
            </a:r>
            <a:r>
              <a:rPr lang="en-US" sz="1600" dirty="0">
                <a:solidFill>
                  <a:schemeClr val="bg1"/>
                </a:solidFill>
              </a:rPr>
              <a:t> on that specific </a:t>
            </a:r>
            <a:r>
              <a:rPr lang="en-US" sz="1600" b="1" dirty="0">
                <a:solidFill>
                  <a:schemeClr val="bg1"/>
                </a:solidFill>
              </a:rPr>
              <a:t>Service</a:t>
            </a:r>
            <a:r>
              <a:rPr lang="en-US" sz="1600" dirty="0">
                <a:solidFill>
                  <a:schemeClr val="bg1"/>
                </a:solidFill>
              </a:rPr>
              <a:t> (e.g. </a:t>
            </a:r>
            <a:r>
              <a:rPr lang="en-US" sz="1600" b="1" dirty="0">
                <a:solidFill>
                  <a:schemeClr val="bg1"/>
                </a:solidFill>
              </a:rPr>
              <a:t>Marketplace</a:t>
            </a:r>
            <a:r>
              <a:rPr lang="en-US" sz="1600" dirty="0">
                <a:solidFill>
                  <a:schemeClr val="bg1"/>
                </a:solidFill>
              </a:rPr>
              <a:t> ).</a:t>
            </a:r>
          </a:p>
          <a:p>
            <a:pPr marL="342900" indent="-342900">
              <a:buAutoNum type="arabicPeriod"/>
            </a:pPr>
            <a:endParaRPr lang="en-US" sz="1600" dirty="0">
              <a:solidFill>
                <a:schemeClr val="bg1"/>
              </a:solidFill>
            </a:endParaRPr>
          </a:p>
          <a:p>
            <a:pPr marL="342900" indent="-342900">
              <a:buAutoNum type="arabicPeriod"/>
            </a:pPr>
            <a:r>
              <a:rPr lang="en-US" sz="1600" dirty="0">
                <a:solidFill>
                  <a:schemeClr val="bg1"/>
                </a:solidFill>
              </a:rPr>
              <a:t>After that the user tap on “</a:t>
            </a:r>
            <a:r>
              <a:rPr lang="en-US" sz="1600" b="1" dirty="0">
                <a:solidFill>
                  <a:schemeClr val="bg1"/>
                </a:solidFill>
              </a:rPr>
              <a:t>OK</a:t>
            </a:r>
            <a:r>
              <a:rPr lang="en-US" sz="1600" dirty="0">
                <a:solidFill>
                  <a:schemeClr val="bg1"/>
                </a:solidFill>
              </a:rPr>
              <a:t>” and the application run successfully.</a:t>
            </a:r>
          </a:p>
        </p:txBody>
      </p:sp>
    </p:spTree>
    <p:extLst>
      <p:ext uri="{BB962C8B-B14F-4D97-AF65-F5344CB8AC3E}">
        <p14:creationId xmlns:p14="http://schemas.microsoft.com/office/powerpoint/2010/main" val="19101906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4711" y="365010"/>
            <a:ext cx="6170771"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Results</a:t>
            </a:r>
            <a:endParaRPr lang="en-US" sz="4850" dirty="0"/>
          </a:p>
        </p:txBody>
      </p:sp>
      <p:sp>
        <p:nvSpPr>
          <p:cNvPr id="3" name="Text 1"/>
          <p:cNvSpPr/>
          <p:nvPr/>
        </p:nvSpPr>
        <p:spPr>
          <a:xfrm>
            <a:off x="714711" y="1136297"/>
            <a:ext cx="12902803"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Lexend" pitchFamily="34" charset="0"/>
                <a:ea typeface="Lexend" pitchFamily="34" charset="-122"/>
                <a:cs typeface="Lexend" pitchFamily="34" charset="-120"/>
              </a:rPr>
              <a:t>CityCompass has achieved significant milestones, delivering a fully functional and interactive GUI, seamless user registration with input validation, and a modular and scalable codebase for future expansions.</a:t>
            </a:r>
            <a:endParaRPr lang="en-US" sz="1900" dirty="0"/>
          </a:p>
        </p:txBody>
      </p:sp>
      <p:sp>
        <p:nvSpPr>
          <p:cNvPr id="16" name="Rectangle 15">
            <a:extLst>
              <a:ext uri="{FF2B5EF4-FFF2-40B4-BE49-F238E27FC236}">
                <a16:creationId xmlns:a16="http://schemas.microsoft.com/office/drawing/2014/main" id="{44E07C60-D5B8-4258-BE21-51719BEFACBF}"/>
              </a:ext>
            </a:extLst>
          </p:cNvPr>
          <p:cNvSpPr/>
          <p:nvPr/>
        </p:nvSpPr>
        <p:spPr>
          <a:xfrm>
            <a:off x="12847320" y="7703820"/>
            <a:ext cx="1703070" cy="434340"/>
          </a:xfrm>
          <a:prstGeom prst="rect">
            <a:avLst/>
          </a:prstGeom>
          <a:solidFill>
            <a:srgbClr val="09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E7DC946E-778D-4E8E-847D-32C963956EFA}"/>
              </a:ext>
            </a:extLst>
          </p:cNvPr>
          <p:cNvGrpSpPr/>
          <p:nvPr/>
        </p:nvGrpSpPr>
        <p:grpSpPr>
          <a:xfrm>
            <a:off x="-4709243" y="2554550"/>
            <a:ext cx="3528352" cy="5302625"/>
            <a:chOff x="2187814" y="2664152"/>
            <a:chExt cx="3528352" cy="5302625"/>
          </a:xfrm>
        </p:grpSpPr>
        <p:grpSp>
          <p:nvGrpSpPr>
            <p:cNvPr id="49" name="Group 48">
              <a:extLst>
                <a:ext uri="{FF2B5EF4-FFF2-40B4-BE49-F238E27FC236}">
                  <a16:creationId xmlns:a16="http://schemas.microsoft.com/office/drawing/2014/main" id="{CE200AC2-EA9D-42B4-9811-B73DFB2F6C06}"/>
                </a:ext>
              </a:extLst>
            </p:cNvPr>
            <p:cNvGrpSpPr/>
            <p:nvPr/>
          </p:nvGrpSpPr>
          <p:grpSpPr>
            <a:xfrm>
              <a:off x="2187815" y="2664152"/>
              <a:ext cx="3528351" cy="5302625"/>
              <a:chOff x="1567542" y="2318655"/>
              <a:chExt cx="3145972" cy="4876801"/>
            </a:xfrm>
          </p:grpSpPr>
          <p:sp>
            <p:nvSpPr>
              <p:cNvPr id="25" name="Freeform: Shape 24">
                <a:extLst>
                  <a:ext uri="{FF2B5EF4-FFF2-40B4-BE49-F238E27FC236}">
                    <a16:creationId xmlns:a16="http://schemas.microsoft.com/office/drawing/2014/main" id="{DAA054D2-8251-427B-9C8B-386BB098A453}"/>
                  </a:ext>
                </a:extLst>
              </p:cNvPr>
              <p:cNvSpPr/>
              <p:nvPr/>
            </p:nvSpPr>
            <p:spPr>
              <a:xfrm>
                <a:off x="4430486" y="2830286"/>
                <a:ext cx="283026" cy="1219199"/>
              </a:xfrm>
              <a:custGeom>
                <a:avLst/>
                <a:gdLst>
                  <a:gd name="connsiteX0" fmla="*/ 277585 w 283026"/>
                  <a:gd name="connsiteY0" fmla="*/ 0 h 1197431"/>
                  <a:gd name="connsiteX1" fmla="*/ 283026 w 283026"/>
                  <a:gd name="connsiteY1" fmla="*/ 5441 h 1197431"/>
                  <a:gd name="connsiteX2" fmla="*/ 283026 w 283026"/>
                  <a:gd name="connsiteY2" fmla="*/ 1197431 h 1197431"/>
                  <a:gd name="connsiteX3" fmla="*/ 0 w 283026"/>
                  <a:gd name="connsiteY3" fmla="*/ 1197431 h 1197431"/>
                  <a:gd name="connsiteX4" fmla="*/ 0 w 283026"/>
                  <a:gd name="connsiteY4" fmla="*/ 277584 h 1197431"/>
                  <a:gd name="connsiteX5" fmla="*/ 277585 w 283026"/>
                  <a:gd name="connsiteY5" fmla="*/ 0 h 11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026" h="1197431">
                    <a:moveTo>
                      <a:pt x="277585" y="0"/>
                    </a:moveTo>
                    <a:lnTo>
                      <a:pt x="283026" y="5441"/>
                    </a:lnTo>
                    <a:lnTo>
                      <a:pt x="283026" y="1197431"/>
                    </a:lnTo>
                    <a:lnTo>
                      <a:pt x="0" y="1197431"/>
                    </a:lnTo>
                    <a:lnTo>
                      <a:pt x="0" y="277584"/>
                    </a:lnTo>
                    <a:lnTo>
                      <a:pt x="277585" y="0"/>
                    </a:lnTo>
                    <a:close/>
                  </a:path>
                </a:pathLst>
              </a:custGeom>
              <a:solidFill>
                <a:schemeClr val="accent6">
                  <a:lumMod val="75000"/>
                </a:schemeClr>
              </a:solidFill>
              <a:ln w="15240">
                <a:noFill/>
                <a:prstDash val="solid"/>
              </a:ln>
            </p:spPr>
            <p:txBody>
              <a:bodyPr wrap="square" rtlCol="0" anchor="ctr">
                <a:noAutofit/>
              </a:bodyPr>
              <a:lstStyle/>
              <a:p>
                <a:pPr algn="l"/>
                <a:endParaRPr lang="en-US" dirty="0"/>
              </a:p>
            </p:txBody>
          </p:sp>
          <p:sp>
            <p:nvSpPr>
              <p:cNvPr id="18" name="Rectangle 17">
                <a:extLst>
                  <a:ext uri="{FF2B5EF4-FFF2-40B4-BE49-F238E27FC236}">
                    <a16:creationId xmlns:a16="http://schemas.microsoft.com/office/drawing/2014/main" id="{F990F8DA-7737-4491-89F0-98663C3BBD9B}"/>
                  </a:ext>
                </a:extLst>
              </p:cNvPr>
              <p:cNvSpPr/>
              <p:nvPr/>
            </p:nvSpPr>
            <p:spPr>
              <a:xfrm>
                <a:off x="1567543" y="4049485"/>
                <a:ext cx="2862943" cy="3145971"/>
              </a:xfrm>
              <a:prstGeom prst="rect">
                <a:avLst/>
              </a:prstGeom>
              <a:solidFill>
                <a:schemeClr val="bg2"/>
              </a:solidFill>
              <a:ln w="15240">
                <a:noFill/>
                <a:prstDash val="solid"/>
              </a:ln>
            </p:spPr>
            <p:txBody>
              <a:bodyPr rtlCol="0" anchor="ctr"/>
              <a:lstStyle/>
              <a:p>
                <a:pPr algn="l"/>
                <a:endParaRPr lang="en-US" dirty="0"/>
              </a:p>
            </p:txBody>
          </p:sp>
          <p:sp>
            <p:nvSpPr>
              <p:cNvPr id="21" name="Freeform: Shape 20">
                <a:extLst>
                  <a:ext uri="{FF2B5EF4-FFF2-40B4-BE49-F238E27FC236}">
                    <a16:creationId xmlns:a16="http://schemas.microsoft.com/office/drawing/2014/main" id="{D707BF8E-54FE-47F6-9EFA-BEE39E05EA10}"/>
                  </a:ext>
                </a:extLst>
              </p:cNvPr>
              <p:cNvSpPr/>
              <p:nvPr/>
            </p:nvSpPr>
            <p:spPr>
              <a:xfrm rot="16200000">
                <a:off x="2133598" y="1752599"/>
                <a:ext cx="1730831" cy="2862943"/>
              </a:xfrm>
              <a:custGeom>
                <a:avLst/>
                <a:gdLst>
                  <a:gd name="connsiteX0" fmla="*/ 919844 w 1730831"/>
                  <a:gd name="connsiteY0" fmla="*/ 0 h 2862943"/>
                  <a:gd name="connsiteX1" fmla="*/ 919844 w 1730831"/>
                  <a:gd name="connsiteY1" fmla="*/ 2862943 h 2862943"/>
                  <a:gd name="connsiteX2" fmla="*/ 0 w 1730831"/>
                  <a:gd name="connsiteY2" fmla="*/ 2862943 h 2862943"/>
                  <a:gd name="connsiteX3" fmla="*/ 0 w 1730831"/>
                  <a:gd name="connsiteY3" fmla="*/ 0 h 2862943"/>
                  <a:gd name="connsiteX4" fmla="*/ 1730831 w 1730831"/>
                  <a:gd name="connsiteY4" fmla="*/ 375559 h 2862943"/>
                  <a:gd name="connsiteX5" fmla="*/ 1325338 w 1730831"/>
                  <a:gd name="connsiteY5" fmla="*/ 751117 h 2862943"/>
                  <a:gd name="connsiteX6" fmla="*/ 919845 w 1730831"/>
                  <a:gd name="connsiteY6" fmla="*/ 751116 h 2862943"/>
                  <a:gd name="connsiteX7" fmla="*/ 919845 w 1730831"/>
                  <a:gd name="connsiteY7" fmla="*/ 1 h 2862943"/>
                  <a:gd name="connsiteX8" fmla="*/ 1325338 w 1730831"/>
                  <a:gd name="connsiteY8" fmla="*/ 1 h 2862943"/>
                  <a:gd name="connsiteX9" fmla="*/ 1730831 w 1730831"/>
                  <a:gd name="connsiteY9" fmla="*/ 375559 h 286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0831" h="2862943">
                    <a:moveTo>
                      <a:pt x="919844" y="0"/>
                    </a:moveTo>
                    <a:lnTo>
                      <a:pt x="919844" y="2862943"/>
                    </a:lnTo>
                    <a:lnTo>
                      <a:pt x="0" y="2862943"/>
                    </a:lnTo>
                    <a:lnTo>
                      <a:pt x="0" y="0"/>
                    </a:lnTo>
                    <a:close/>
                    <a:moveTo>
                      <a:pt x="1730831" y="375559"/>
                    </a:moveTo>
                    <a:cubicBezTo>
                      <a:pt x="1730831" y="582974"/>
                      <a:pt x="1549286" y="751117"/>
                      <a:pt x="1325338" y="751117"/>
                    </a:cubicBezTo>
                    <a:lnTo>
                      <a:pt x="919845" y="751116"/>
                    </a:lnTo>
                    <a:lnTo>
                      <a:pt x="919845" y="1"/>
                    </a:lnTo>
                    <a:lnTo>
                      <a:pt x="1325338" y="1"/>
                    </a:lnTo>
                    <a:cubicBezTo>
                      <a:pt x="1549286" y="1"/>
                      <a:pt x="1730831" y="168144"/>
                      <a:pt x="1730831" y="375559"/>
                    </a:cubicBezTo>
                    <a:close/>
                  </a:path>
                </a:pathLst>
              </a:custGeom>
              <a:solidFill>
                <a:schemeClr val="accent6">
                  <a:lumMod val="60000"/>
                  <a:lumOff val="40000"/>
                </a:schemeClr>
              </a:solidFill>
              <a:ln w="15240">
                <a:noFill/>
                <a:prstDash val="solid"/>
              </a:ln>
            </p:spPr>
            <p:txBody>
              <a:bodyPr wrap="square" rtlCol="0" anchor="ctr">
                <a:noAutofit/>
              </a:bodyPr>
              <a:lstStyle/>
              <a:p>
                <a:pPr algn="l"/>
                <a:endParaRPr lang="en-US" dirty="0"/>
              </a:p>
            </p:txBody>
          </p:sp>
          <p:sp>
            <p:nvSpPr>
              <p:cNvPr id="22" name="Flowchart: Connector 21">
                <a:extLst>
                  <a:ext uri="{FF2B5EF4-FFF2-40B4-BE49-F238E27FC236}">
                    <a16:creationId xmlns:a16="http://schemas.microsoft.com/office/drawing/2014/main" id="{4AFD4CBF-1707-472D-ACC4-D248CD0A1AA7}"/>
                  </a:ext>
                </a:extLst>
              </p:cNvPr>
              <p:cNvSpPr/>
              <p:nvPr/>
            </p:nvSpPr>
            <p:spPr>
              <a:xfrm>
                <a:off x="1649185" y="2411185"/>
                <a:ext cx="560615" cy="527958"/>
              </a:xfrm>
              <a:prstGeom prst="flowChartConnector">
                <a:avLst/>
              </a:prstGeom>
              <a:solidFill>
                <a:schemeClr val="bg1"/>
              </a:solidFill>
              <a:ln w="15240">
                <a:solidFill>
                  <a:schemeClr val="bg1">
                    <a:lumMod val="95000"/>
                  </a:schemeClr>
                </a:solidFill>
                <a:prstDash val="solid"/>
              </a:ln>
            </p:spPr>
            <p:txBody>
              <a:bodyPr rtlCol="0" anchor="ctr"/>
              <a:lstStyle/>
              <a:p>
                <a:pPr algn="l"/>
                <a:endParaRPr lang="en-US" dirty="0"/>
              </a:p>
            </p:txBody>
          </p:sp>
          <p:sp>
            <p:nvSpPr>
              <p:cNvPr id="46" name="Freeform: Shape 45">
                <a:extLst>
                  <a:ext uri="{FF2B5EF4-FFF2-40B4-BE49-F238E27FC236}">
                    <a16:creationId xmlns:a16="http://schemas.microsoft.com/office/drawing/2014/main" id="{A46C2221-55C3-41EE-97D0-66396A7E8D9E}"/>
                  </a:ext>
                </a:extLst>
              </p:cNvPr>
              <p:cNvSpPr/>
              <p:nvPr/>
            </p:nvSpPr>
            <p:spPr>
              <a:xfrm>
                <a:off x="4430486" y="3766988"/>
                <a:ext cx="283026" cy="1219199"/>
              </a:xfrm>
              <a:custGeom>
                <a:avLst/>
                <a:gdLst>
                  <a:gd name="connsiteX0" fmla="*/ 277585 w 283026"/>
                  <a:gd name="connsiteY0" fmla="*/ 0 h 1197431"/>
                  <a:gd name="connsiteX1" fmla="*/ 283026 w 283026"/>
                  <a:gd name="connsiteY1" fmla="*/ 5441 h 1197431"/>
                  <a:gd name="connsiteX2" fmla="*/ 283026 w 283026"/>
                  <a:gd name="connsiteY2" fmla="*/ 1197431 h 1197431"/>
                  <a:gd name="connsiteX3" fmla="*/ 0 w 283026"/>
                  <a:gd name="connsiteY3" fmla="*/ 1197431 h 1197431"/>
                  <a:gd name="connsiteX4" fmla="*/ 0 w 283026"/>
                  <a:gd name="connsiteY4" fmla="*/ 277584 h 1197431"/>
                  <a:gd name="connsiteX5" fmla="*/ 277585 w 283026"/>
                  <a:gd name="connsiteY5" fmla="*/ 0 h 11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026" h="1197431">
                    <a:moveTo>
                      <a:pt x="277585" y="0"/>
                    </a:moveTo>
                    <a:lnTo>
                      <a:pt x="283026" y="5441"/>
                    </a:lnTo>
                    <a:lnTo>
                      <a:pt x="283026" y="1197431"/>
                    </a:lnTo>
                    <a:lnTo>
                      <a:pt x="0" y="1197431"/>
                    </a:lnTo>
                    <a:lnTo>
                      <a:pt x="0" y="277584"/>
                    </a:lnTo>
                    <a:lnTo>
                      <a:pt x="277585" y="0"/>
                    </a:lnTo>
                    <a:close/>
                  </a:path>
                </a:pathLst>
              </a:custGeom>
              <a:solidFill>
                <a:schemeClr val="bg1">
                  <a:lumMod val="75000"/>
                </a:schemeClr>
              </a:solidFill>
              <a:ln w="15240">
                <a:noFill/>
                <a:prstDash val="solid"/>
              </a:ln>
            </p:spPr>
            <p:txBody>
              <a:bodyPr wrap="square" rtlCol="0" anchor="ctr">
                <a:noAutofit/>
              </a:bodyPr>
              <a:lstStyle/>
              <a:p>
                <a:pPr algn="l"/>
                <a:endParaRPr lang="en-US" dirty="0"/>
              </a:p>
            </p:txBody>
          </p:sp>
          <p:sp>
            <p:nvSpPr>
              <p:cNvPr id="47" name="Freeform: Shape 46">
                <a:extLst>
                  <a:ext uri="{FF2B5EF4-FFF2-40B4-BE49-F238E27FC236}">
                    <a16:creationId xmlns:a16="http://schemas.microsoft.com/office/drawing/2014/main" id="{9F5CFA32-7079-4E14-99DF-76C9543E998E}"/>
                  </a:ext>
                </a:extLst>
              </p:cNvPr>
              <p:cNvSpPr/>
              <p:nvPr/>
            </p:nvSpPr>
            <p:spPr>
              <a:xfrm>
                <a:off x="4430486" y="4703691"/>
                <a:ext cx="283026" cy="1219199"/>
              </a:xfrm>
              <a:custGeom>
                <a:avLst/>
                <a:gdLst>
                  <a:gd name="connsiteX0" fmla="*/ 277585 w 283026"/>
                  <a:gd name="connsiteY0" fmla="*/ 0 h 1197431"/>
                  <a:gd name="connsiteX1" fmla="*/ 283026 w 283026"/>
                  <a:gd name="connsiteY1" fmla="*/ 5441 h 1197431"/>
                  <a:gd name="connsiteX2" fmla="*/ 283026 w 283026"/>
                  <a:gd name="connsiteY2" fmla="*/ 1197431 h 1197431"/>
                  <a:gd name="connsiteX3" fmla="*/ 0 w 283026"/>
                  <a:gd name="connsiteY3" fmla="*/ 1197431 h 1197431"/>
                  <a:gd name="connsiteX4" fmla="*/ 0 w 283026"/>
                  <a:gd name="connsiteY4" fmla="*/ 277584 h 1197431"/>
                  <a:gd name="connsiteX5" fmla="*/ 277585 w 283026"/>
                  <a:gd name="connsiteY5" fmla="*/ 0 h 11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026" h="1197431">
                    <a:moveTo>
                      <a:pt x="277585" y="0"/>
                    </a:moveTo>
                    <a:lnTo>
                      <a:pt x="283026" y="5441"/>
                    </a:lnTo>
                    <a:lnTo>
                      <a:pt x="283026" y="1197431"/>
                    </a:lnTo>
                    <a:lnTo>
                      <a:pt x="0" y="1197431"/>
                    </a:lnTo>
                    <a:lnTo>
                      <a:pt x="0" y="277584"/>
                    </a:lnTo>
                    <a:lnTo>
                      <a:pt x="277585" y="0"/>
                    </a:lnTo>
                    <a:close/>
                  </a:path>
                </a:pathLst>
              </a:custGeom>
              <a:solidFill>
                <a:schemeClr val="bg1">
                  <a:lumMod val="75000"/>
                </a:schemeClr>
              </a:solidFill>
              <a:ln w="15240">
                <a:noFill/>
                <a:prstDash val="solid"/>
              </a:ln>
            </p:spPr>
            <p:txBody>
              <a:bodyPr wrap="square" rtlCol="0" anchor="ctr">
                <a:noAutofit/>
              </a:bodyPr>
              <a:lstStyle/>
              <a:p>
                <a:pPr algn="l"/>
                <a:endParaRPr lang="en-US" dirty="0"/>
              </a:p>
            </p:txBody>
          </p:sp>
          <p:sp>
            <p:nvSpPr>
              <p:cNvPr id="48" name="Freeform: Shape 47">
                <a:extLst>
                  <a:ext uri="{FF2B5EF4-FFF2-40B4-BE49-F238E27FC236}">
                    <a16:creationId xmlns:a16="http://schemas.microsoft.com/office/drawing/2014/main" id="{250DB87F-A16B-45D8-8326-B08D8BE760C1}"/>
                  </a:ext>
                </a:extLst>
              </p:cNvPr>
              <p:cNvSpPr/>
              <p:nvPr/>
            </p:nvSpPr>
            <p:spPr>
              <a:xfrm rot="10800000">
                <a:off x="4430486" y="5707297"/>
                <a:ext cx="283028" cy="1488159"/>
              </a:xfrm>
              <a:custGeom>
                <a:avLst/>
                <a:gdLst>
                  <a:gd name="connsiteX0" fmla="*/ 277585 w 283026"/>
                  <a:gd name="connsiteY0" fmla="*/ 0 h 1197431"/>
                  <a:gd name="connsiteX1" fmla="*/ 283026 w 283026"/>
                  <a:gd name="connsiteY1" fmla="*/ 5441 h 1197431"/>
                  <a:gd name="connsiteX2" fmla="*/ 283026 w 283026"/>
                  <a:gd name="connsiteY2" fmla="*/ 1197431 h 1197431"/>
                  <a:gd name="connsiteX3" fmla="*/ 0 w 283026"/>
                  <a:gd name="connsiteY3" fmla="*/ 1197431 h 1197431"/>
                  <a:gd name="connsiteX4" fmla="*/ 0 w 283026"/>
                  <a:gd name="connsiteY4" fmla="*/ 277584 h 1197431"/>
                  <a:gd name="connsiteX5" fmla="*/ 277585 w 283026"/>
                  <a:gd name="connsiteY5" fmla="*/ 0 h 11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026" h="1197431">
                    <a:moveTo>
                      <a:pt x="277585" y="0"/>
                    </a:moveTo>
                    <a:lnTo>
                      <a:pt x="283026" y="5441"/>
                    </a:lnTo>
                    <a:lnTo>
                      <a:pt x="283026" y="1197431"/>
                    </a:lnTo>
                    <a:lnTo>
                      <a:pt x="0" y="1197431"/>
                    </a:lnTo>
                    <a:lnTo>
                      <a:pt x="0" y="277584"/>
                    </a:lnTo>
                    <a:lnTo>
                      <a:pt x="277585" y="0"/>
                    </a:lnTo>
                    <a:close/>
                  </a:path>
                </a:pathLst>
              </a:custGeom>
              <a:solidFill>
                <a:schemeClr val="bg1">
                  <a:lumMod val="75000"/>
                </a:schemeClr>
              </a:solidFill>
              <a:ln w="15240">
                <a:noFill/>
                <a:prstDash val="solid"/>
              </a:ln>
            </p:spPr>
            <p:txBody>
              <a:bodyPr wrap="square" rtlCol="0" anchor="ctr">
                <a:noAutofit/>
              </a:bodyPr>
              <a:lstStyle/>
              <a:p>
                <a:pPr algn="l"/>
                <a:endParaRPr lang="en-US" dirty="0"/>
              </a:p>
            </p:txBody>
          </p:sp>
        </p:grpSp>
        <p:sp>
          <p:nvSpPr>
            <p:cNvPr id="70" name="TextBox 69">
              <a:extLst>
                <a:ext uri="{FF2B5EF4-FFF2-40B4-BE49-F238E27FC236}">
                  <a16:creationId xmlns:a16="http://schemas.microsoft.com/office/drawing/2014/main" id="{46EB70E2-FCDC-43A1-BDAC-F503580B57A2}"/>
                </a:ext>
              </a:extLst>
            </p:cNvPr>
            <p:cNvSpPr txBox="1"/>
            <p:nvPr/>
          </p:nvSpPr>
          <p:spPr>
            <a:xfrm>
              <a:off x="2187814" y="3807449"/>
              <a:ext cx="3348534" cy="738664"/>
            </a:xfrm>
            <a:prstGeom prst="rect">
              <a:avLst/>
            </a:prstGeom>
            <a:noFill/>
          </p:spPr>
          <p:txBody>
            <a:bodyPr wrap="square" rtlCol="0">
              <a:spAutoFit/>
            </a:bodyPr>
            <a:lstStyle/>
            <a:p>
              <a:r>
                <a:rPr lang="en-US" sz="2400" b="1" dirty="0">
                  <a:solidFill>
                    <a:schemeClr val="accent6">
                      <a:lumMod val="50000"/>
                    </a:schemeClr>
                  </a:solidFill>
                  <a:latin typeface="Arial Rounded MT Bold" panose="020F0704030504030204" pitchFamily="34" charset="0"/>
                  <a:ea typeface="Merriweather" pitchFamily="34" charset="-122"/>
                  <a:cs typeface="Merriweather" pitchFamily="34" charset="-120"/>
                </a:rPr>
                <a:t>Fully Functional GUI</a:t>
              </a:r>
              <a:endParaRPr lang="en-US" sz="2400" b="1" dirty="0">
                <a:solidFill>
                  <a:schemeClr val="accent6">
                    <a:lumMod val="50000"/>
                  </a:schemeClr>
                </a:solidFill>
                <a:latin typeface="Arial Rounded MT Bold" panose="020F0704030504030204" pitchFamily="34" charset="0"/>
              </a:endParaRPr>
            </a:p>
            <a:p>
              <a:endParaRPr lang="en-US" dirty="0"/>
            </a:p>
          </p:txBody>
        </p:sp>
        <p:sp>
          <p:nvSpPr>
            <p:cNvPr id="73" name="TextBox 72">
              <a:extLst>
                <a:ext uri="{FF2B5EF4-FFF2-40B4-BE49-F238E27FC236}">
                  <a16:creationId xmlns:a16="http://schemas.microsoft.com/office/drawing/2014/main" id="{368664A0-3198-4313-9D67-E5808BD15D8B}"/>
                </a:ext>
              </a:extLst>
            </p:cNvPr>
            <p:cNvSpPr txBox="1"/>
            <p:nvPr/>
          </p:nvSpPr>
          <p:spPr>
            <a:xfrm>
              <a:off x="2279381" y="4780526"/>
              <a:ext cx="2923990" cy="2126864"/>
            </a:xfrm>
            <a:prstGeom prst="rect">
              <a:avLst/>
            </a:prstGeom>
            <a:noFill/>
          </p:spPr>
          <p:txBody>
            <a:bodyPr wrap="square" rtlCol="0">
              <a:spAutoFit/>
            </a:bodyPr>
            <a:lstStyle/>
            <a:p>
              <a:pPr>
                <a:lnSpc>
                  <a:spcPct val="150000"/>
                </a:lnSpc>
              </a:pPr>
              <a:r>
                <a:rPr lang="en-US" sz="1800" dirty="0" err="1">
                  <a:solidFill>
                    <a:schemeClr val="accent6">
                      <a:lumMod val="75000"/>
                    </a:schemeClr>
                  </a:solidFill>
                  <a:latin typeface="Lexend" pitchFamily="34" charset="0"/>
                  <a:ea typeface="Lexend" pitchFamily="34" charset="-122"/>
                  <a:cs typeface="Lexend" pitchFamily="34" charset="-120"/>
                </a:rPr>
                <a:t>CityCompass</a:t>
              </a:r>
              <a:r>
                <a:rPr lang="en-US" sz="1800" dirty="0">
                  <a:solidFill>
                    <a:schemeClr val="accent6">
                      <a:lumMod val="75000"/>
                    </a:schemeClr>
                  </a:solidFill>
                  <a:latin typeface="Lexend" pitchFamily="34" charset="0"/>
                  <a:ea typeface="Lexend" pitchFamily="34" charset="-122"/>
                  <a:cs typeface="Lexend" pitchFamily="34" charset="-120"/>
                </a:rPr>
                <a:t> provides a user-friendly and interactive interface for exploring cities.</a:t>
              </a:r>
              <a:endParaRPr lang="en-US" sz="1800" dirty="0">
                <a:solidFill>
                  <a:schemeClr val="accent6">
                    <a:lumMod val="75000"/>
                  </a:schemeClr>
                </a:solidFill>
              </a:endParaRPr>
            </a:p>
            <a:p>
              <a:pPr>
                <a:lnSpc>
                  <a:spcPct val="150000"/>
                </a:lnSpc>
              </a:pPr>
              <a:endParaRPr lang="en-US" dirty="0"/>
            </a:p>
          </p:txBody>
        </p:sp>
      </p:grpSp>
      <p:grpSp>
        <p:nvGrpSpPr>
          <p:cNvPr id="77" name="Group 76">
            <a:extLst>
              <a:ext uri="{FF2B5EF4-FFF2-40B4-BE49-F238E27FC236}">
                <a16:creationId xmlns:a16="http://schemas.microsoft.com/office/drawing/2014/main" id="{D544A8FF-447D-4B08-8D06-23C755781B3B}"/>
              </a:ext>
            </a:extLst>
          </p:cNvPr>
          <p:cNvGrpSpPr/>
          <p:nvPr/>
        </p:nvGrpSpPr>
        <p:grpSpPr>
          <a:xfrm>
            <a:off x="-4391815" y="2212428"/>
            <a:ext cx="3987489" cy="5267836"/>
            <a:chOff x="5716157" y="2325669"/>
            <a:chExt cx="3987489" cy="5267836"/>
          </a:xfrm>
        </p:grpSpPr>
        <p:grpSp>
          <p:nvGrpSpPr>
            <p:cNvPr id="59" name="Group 58">
              <a:extLst>
                <a:ext uri="{FF2B5EF4-FFF2-40B4-BE49-F238E27FC236}">
                  <a16:creationId xmlns:a16="http://schemas.microsoft.com/office/drawing/2014/main" id="{D8A015C2-1DAB-4DB4-A2E7-45BE9C3A274F}"/>
                </a:ext>
              </a:extLst>
            </p:cNvPr>
            <p:cNvGrpSpPr/>
            <p:nvPr/>
          </p:nvGrpSpPr>
          <p:grpSpPr>
            <a:xfrm>
              <a:off x="5716157" y="2325669"/>
              <a:ext cx="3580136" cy="5267836"/>
              <a:chOff x="5070345" y="2236484"/>
              <a:chExt cx="3192145" cy="4844806"/>
            </a:xfrm>
          </p:grpSpPr>
          <p:sp>
            <p:nvSpPr>
              <p:cNvPr id="51" name="Freeform: Shape 50">
                <a:extLst>
                  <a:ext uri="{FF2B5EF4-FFF2-40B4-BE49-F238E27FC236}">
                    <a16:creationId xmlns:a16="http://schemas.microsoft.com/office/drawing/2014/main" id="{573416A5-52AB-4679-81DF-498B5FD8F1F8}"/>
                  </a:ext>
                </a:extLst>
              </p:cNvPr>
              <p:cNvSpPr/>
              <p:nvPr/>
            </p:nvSpPr>
            <p:spPr>
              <a:xfrm>
                <a:off x="7933289" y="2776919"/>
                <a:ext cx="283026" cy="1219199"/>
              </a:xfrm>
              <a:custGeom>
                <a:avLst/>
                <a:gdLst>
                  <a:gd name="connsiteX0" fmla="*/ 277585 w 283026"/>
                  <a:gd name="connsiteY0" fmla="*/ 0 h 1197431"/>
                  <a:gd name="connsiteX1" fmla="*/ 283026 w 283026"/>
                  <a:gd name="connsiteY1" fmla="*/ 5441 h 1197431"/>
                  <a:gd name="connsiteX2" fmla="*/ 283026 w 283026"/>
                  <a:gd name="connsiteY2" fmla="*/ 1197431 h 1197431"/>
                  <a:gd name="connsiteX3" fmla="*/ 0 w 283026"/>
                  <a:gd name="connsiteY3" fmla="*/ 1197431 h 1197431"/>
                  <a:gd name="connsiteX4" fmla="*/ 0 w 283026"/>
                  <a:gd name="connsiteY4" fmla="*/ 277584 h 1197431"/>
                  <a:gd name="connsiteX5" fmla="*/ 277585 w 283026"/>
                  <a:gd name="connsiteY5" fmla="*/ 0 h 11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026" h="1197431">
                    <a:moveTo>
                      <a:pt x="277585" y="0"/>
                    </a:moveTo>
                    <a:lnTo>
                      <a:pt x="283026" y="5441"/>
                    </a:lnTo>
                    <a:lnTo>
                      <a:pt x="283026" y="1197431"/>
                    </a:lnTo>
                    <a:lnTo>
                      <a:pt x="0" y="1197431"/>
                    </a:lnTo>
                    <a:lnTo>
                      <a:pt x="0" y="277584"/>
                    </a:lnTo>
                    <a:lnTo>
                      <a:pt x="277585" y="0"/>
                    </a:lnTo>
                    <a:close/>
                  </a:path>
                </a:pathLst>
              </a:custGeom>
              <a:solidFill>
                <a:schemeClr val="accent1">
                  <a:lumMod val="75000"/>
                </a:schemeClr>
              </a:solidFill>
              <a:ln w="15240">
                <a:noFill/>
                <a:prstDash val="solid"/>
              </a:ln>
            </p:spPr>
            <p:txBody>
              <a:bodyPr wrap="square" rtlCol="0" anchor="ctr">
                <a:noAutofit/>
              </a:bodyPr>
              <a:lstStyle/>
              <a:p>
                <a:pPr algn="l"/>
                <a:endParaRPr lang="en-US" dirty="0"/>
              </a:p>
            </p:txBody>
          </p:sp>
          <p:sp>
            <p:nvSpPr>
              <p:cNvPr id="52" name="Rectangle 51">
                <a:extLst>
                  <a:ext uri="{FF2B5EF4-FFF2-40B4-BE49-F238E27FC236}">
                    <a16:creationId xmlns:a16="http://schemas.microsoft.com/office/drawing/2014/main" id="{BBEA38CE-8C17-40DF-B519-D9C052C08613}"/>
                  </a:ext>
                </a:extLst>
              </p:cNvPr>
              <p:cNvSpPr/>
              <p:nvPr/>
            </p:nvSpPr>
            <p:spPr>
              <a:xfrm>
                <a:off x="5070348" y="3996119"/>
                <a:ext cx="2862943" cy="3085171"/>
              </a:xfrm>
              <a:prstGeom prst="rect">
                <a:avLst/>
              </a:prstGeom>
              <a:solidFill>
                <a:schemeClr val="bg2"/>
              </a:solidFill>
              <a:ln w="15240">
                <a:noFill/>
                <a:prstDash val="solid"/>
              </a:ln>
            </p:spPr>
            <p:txBody>
              <a:bodyPr rtlCol="0" anchor="ctr"/>
              <a:lstStyle/>
              <a:p>
                <a:pPr algn="l"/>
                <a:endParaRPr lang="en-US" dirty="0"/>
              </a:p>
            </p:txBody>
          </p:sp>
          <p:sp>
            <p:nvSpPr>
              <p:cNvPr id="53" name="Freeform: Shape 52">
                <a:extLst>
                  <a:ext uri="{FF2B5EF4-FFF2-40B4-BE49-F238E27FC236}">
                    <a16:creationId xmlns:a16="http://schemas.microsoft.com/office/drawing/2014/main" id="{81A49264-5CAA-4408-A6AA-EBB42D223807}"/>
                  </a:ext>
                </a:extLst>
              </p:cNvPr>
              <p:cNvSpPr/>
              <p:nvPr/>
            </p:nvSpPr>
            <p:spPr>
              <a:xfrm rot="16200000">
                <a:off x="5622000" y="1684829"/>
                <a:ext cx="1759634" cy="2862943"/>
              </a:xfrm>
              <a:custGeom>
                <a:avLst/>
                <a:gdLst>
                  <a:gd name="connsiteX0" fmla="*/ 919844 w 1730831"/>
                  <a:gd name="connsiteY0" fmla="*/ 0 h 2862943"/>
                  <a:gd name="connsiteX1" fmla="*/ 919844 w 1730831"/>
                  <a:gd name="connsiteY1" fmla="*/ 2862943 h 2862943"/>
                  <a:gd name="connsiteX2" fmla="*/ 0 w 1730831"/>
                  <a:gd name="connsiteY2" fmla="*/ 2862943 h 2862943"/>
                  <a:gd name="connsiteX3" fmla="*/ 0 w 1730831"/>
                  <a:gd name="connsiteY3" fmla="*/ 0 h 2862943"/>
                  <a:gd name="connsiteX4" fmla="*/ 1730831 w 1730831"/>
                  <a:gd name="connsiteY4" fmla="*/ 375559 h 2862943"/>
                  <a:gd name="connsiteX5" fmla="*/ 1325338 w 1730831"/>
                  <a:gd name="connsiteY5" fmla="*/ 751117 h 2862943"/>
                  <a:gd name="connsiteX6" fmla="*/ 919845 w 1730831"/>
                  <a:gd name="connsiteY6" fmla="*/ 751116 h 2862943"/>
                  <a:gd name="connsiteX7" fmla="*/ 919845 w 1730831"/>
                  <a:gd name="connsiteY7" fmla="*/ 1 h 2862943"/>
                  <a:gd name="connsiteX8" fmla="*/ 1325338 w 1730831"/>
                  <a:gd name="connsiteY8" fmla="*/ 1 h 2862943"/>
                  <a:gd name="connsiteX9" fmla="*/ 1730831 w 1730831"/>
                  <a:gd name="connsiteY9" fmla="*/ 375559 h 286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0831" h="2862943">
                    <a:moveTo>
                      <a:pt x="919844" y="0"/>
                    </a:moveTo>
                    <a:lnTo>
                      <a:pt x="919844" y="2862943"/>
                    </a:lnTo>
                    <a:lnTo>
                      <a:pt x="0" y="2862943"/>
                    </a:lnTo>
                    <a:lnTo>
                      <a:pt x="0" y="0"/>
                    </a:lnTo>
                    <a:close/>
                    <a:moveTo>
                      <a:pt x="1730831" y="375559"/>
                    </a:moveTo>
                    <a:cubicBezTo>
                      <a:pt x="1730831" y="582974"/>
                      <a:pt x="1549286" y="751117"/>
                      <a:pt x="1325338" y="751117"/>
                    </a:cubicBezTo>
                    <a:lnTo>
                      <a:pt x="919845" y="751116"/>
                    </a:lnTo>
                    <a:lnTo>
                      <a:pt x="919845" y="1"/>
                    </a:lnTo>
                    <a:lnTo>
                      <a:pt x="1325338" y="1"/>
                    </a:lnTo>
                    <a:cubicBezTo>
                      <a:pt x="1549286" y="1"/>
                      <a:pt x="1730831" y="168144"/>
                      <a:pt x="1730831" y="375559"/>
                    </a:cubicBezTo>
                    <a:close/>
                  </a:path>
                </a:pathLst>
              </a:custGeom>
              <a:solidFill>
                <a:schemeClr val="accent1">
                  <a:lumMod val="40000"/>
                  <a:lumOff val="60000"/>
                </a:schemeClr>
              </a:solidFill>
              <a:ln w="15240">
                <a:noFill/>
                <a:prstDash val="solid"/>
              </a:ln>
            </p:spPr>
            <p:txBody>
              <a:bodyPr wrap="square" rtlCol="0" anchor="ctr">
                <a:noAutofit/>
              </a:bodyPr>
              <a:lstStyle/>
              <a:p>
                <a:pPr algn="l"/>
                <a:endParaRPr lang="en-US" dirty="0"/>
              </a:p>
            </p:txBody>
          </p:sp>
          <p:sp>
            <p:nvSpPr>
              <p:cNvPr id="54" name="Flowchart: Connector 53">
                <a:extLst>
                  <a:ext uri="{FF2B5EF4-FFF2-40B4-BE49-F238E27FC236}">
                    <a16:creationId xmlns:a16="http://schemas.microsoft.com/office/drawing/2014/main" id="{213E8692-ADEB-4A6A-B383-FC076E6DC32B}"/>
                  </a:ext>
                </a:extLst>
              </p:cNvPr>
              <p:cNvSpPr/>
              <p:nvPr/>
            </p:nvSpPr>
            <p:spPr>
              <a:xfrm>
                <a:off x="5151990" y="2297019"/>
                <a:ext cx="560615" cy="527958"/>
              </a:xfrm>
              <a:prstGeom prst="flowChartConnector">
                <a:avLst/>
              </a:prstGeom>
              <a:solidFill>
                <a:schemeClr val="bg1"/>
              </a:solidFill>
              <a:ln w="15240">
                <a:solidFill>
                  <a:schemeClr val="bg1">
                    <a:lumMod val="95000"/>
                  </a:schemeClr>
                </a:solidFill>
                <a:prstDash val="solid"/>
              </a:ln>
            </p:spPr>
            <p:txBody>
              <a:bodyPr rtlCol="0" anchor="ctr"/>
              <a:lstStyle/>
              <a:p>
                <a:pPr algn="l"/>
                <a:endParaRPr lang="en-US" dirty="0"/>
              </a:p>
            </p:txBody>
          </p:sp>
          <p:grpSp>
            <p:nvGrpSpPr>
              <p:cNvPr id="58" name="Group 57">
                <a:extLst>
                  <a:ext uri="{FF2B5EF4-FFF2-40B4-BE49-F238E27FC236}">
                    <a16:creationId xmlns:a16="http://schemas.microsoft.com/office/drawing/2014/main" id="{05D13742-6BC0-4F54-93D8-FDE6D50B957B}"/>
                  </a:ext>
                </a:extLst>
              </p:cNvPr>
              <p:cNvGrpSpPr/>
              <p:nvPr/>
            </p:nvGrpSpPr>
            <p:grpSpPr>
              <a:xfrm>
                <a:off x="7933283" y="3707518"/>
                <a:ext cx="329207" cy="3373771"/>
                <a:chOff x="7933281" y="3707517"/>
                <a:chExt cx="329207" cy="3373771"/>
              </a:xfrm>
            </p:grpSpPr>
            <p:sp>
              <p:nvSpPr>
                <p:cNvPr id="55" name="Freeform: Shape 54">
                  <a:extLst>
                    <a:ext uri="{FF2B5EF4-FFF2-40B4-BE49-F238E27FC236}">
                      <a16:creationId xmlns:a16="http://schemas.microsoft.com/office/drawing/2014/main" id="{750AD509-6144-4AF8-9547-AC1A9CB468AA}"/>
                    </a:ext>
                  </a:extLst>
                </p:cNvPr>
                <p:cNvSpPr/>
                <p:nvPr/>
              </p:nvSpPr>
              <p:spPr>
                <a:xfrm>
                  <a:off x="7933287" y="3707517"/>
                  <a:ext cx="283026" cy="1219199"/>
                </a:xfrm>
                <a:custGeom>
                  <a:avLst/>
                  <a:gdLst>
                    <a:gd name="connsiteX0" fmla="*/ 277585 w 283026"/>
                    <a:gd name="connsiteY0" fmla="*/ 0 h 1197431"/>
                    <a:gd name="connsiteX1" fmla="*/ 283026 w 283026"/>
                    <a:gd name="connsiteY1" fmla="*/ 5441 h 1197431"/>
                    <a:gd name="connsiteX2" fmla="*/ 283026 w 283026"/>
                    <a:gd name="connsiteY2" fmla="*/ 1197431 h 1197431"/>
                    <a:gd name="connsiteX3" fmla="*/ 0 w 283026"/>
                    <a:gd name="connsiteY3" fmla="*/ 1197431 h 1197431"/>
                    <a:gd name="connsiteX4" fmla="*/ 0 w 283026"/>
                    <a:gd name="connsiteY4" fmla="*/ 277584 h 1197431"/>
                    <a:gd name="connsiteX5" fmla="*/ 277585 w 283026"/>
                    <a:gd name="connsiteY5" fmla="*/ 0 h 11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026" h="1197431">
                      <a:moveTo>
                        <a:pt x="277585" y="0"/>
                      </a:moveTo>
                      <a:lnTo>
                        <a:pt x="283026" y="5441"/>
                      </a:lnTo>
                      <a:lnTo>
                        <a:pt x="283026" y="1197431"/>
                      </a:lnTo>
                      <a:lnTo>
                        <a:pt x="0" y="1197431"/>
                      </a:lnTo>
                      <a:lnTo>
                        <a:pt x="0" y="277584"/>
                      </a:lnTo>
                      <a:lnTo>
                        <a:pt x="277585" y="0"/>
                      </a:lnTo>
                      <a:close/>
                    </a:path>
                  </a:pathLst>
                </a:custGeom>
                <a:solidFill>
                  <a:schemeClr val="bg1">
                    <a:lumMod val="75000"/>
                  </a:schemeClr>
                </a:solidFill>
                <a:ln w="15240">
                  <a:noFill/>
                  <a:prstDash val="solid"/>
                </a:ln>
              </p:spPr>
              <p:txBody>
                <a:bodyPr wrap="square" rtlCol="0" anchor="ctr">
                  <a:noAutofit/>
                </a:bodyPr>
                <a:lstStyle/>
                <a:p>
                  <a:pPr algn="l"/>
                  <a:endParaRPr lang="en-US" dirty="0"/>
                </a:p>
              </p:txBody>
            </p:sp>
            <p:sp>
              <p:nvSpPr>
                <p:cNvPr id="56" name="Freeform: Shape 55">
                  <a:extLst>
                    <a:ext uri="{FF2B5EF4-FFF2-40B4-BE49-F238E27FC236}">
                      <a16:creationId xmlns:a16="http://schemas.microsoft.com/office/drawing/2014/main" id="{C4CABB3E-C452-4ABF-A37E-73CCDED827EF}"/>
                    </a:ext>
                  </a:extLst>
                </p:cNvPr>
                <p:cNvSpPr/>
                <p:nvPr/>
              </p:nvSpPr>
              <p:spPr>
                <a:xfrm>
                  <a:off x="7933287" y="4494204"/>
                  <a:ext cx="283026" cy="1219199"/>
                </a:xfrm>
                <a:custGeom>
                  <a:avLst/>
                  <a:gdLst>
                    <a:gd name="connsiteX0" fmla="*/ 277585 w 283026"/>
                    <a:gd name="connsiteY0" fmla="*/ 0 h 1197431"/>
                    <a:gd name="connsiteX1" fmla="*/ 283026 w 283026"/>
                    <a:gd name="connsiteY1" fmla="*/ 5441 h 1197431"/>
                    <a:gd name="connsiteX2" fmla="*/ 283026 w 283026"/>
                    <a:gd name="connsiteY2" fmla="*/ 1197431 h 1197431"/>
                    <a:gd name="connsiteX3" fmla="*/ 0 w 283026"/>
                    <a:gd name="connsiteY3" fmla="*/ 1197431 h 1197431"/>
                    <a:gd name="connsiteX4" fmla="*/ 0 w 283026"/>
                    <a:gd name="connsiteY4" fmla="*/ 277584 h 1197431"/>
                    <a:gd name="connsiteX5" fmla="*/ 277585 w 283026"/>
                    <a:gd name="connsiteY5" fmla="*/ 0 h 11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026" h="1197431">
                      <a:moveTo>
                        <a:pt x="277585" y="0"/>
                      </a:moveTo>
                      <a:lnTo>
                        <a:pt x="283026" y="5441"/>
                      </a:lnTo>
                      <a:lnTo>
                        <a:pt x="283026" y="1197431"/>
                      </a:lnTo>
                      <a:lnTo>
                        <a:pt x="0" y="1197431"/>
                      </a:lnTo>
                      <a:lnTo>
                        <a:pt x="0" y="277584"/>
                      </a:lnTo>
                      <a:lnTo>
                        <a:pt x="277585" y="0"/>
                      </a:lnTo>
                      <a:close/>
                    </a:path>
                  </a:pathLst>
                </a:custGeom>
                <a:solidFill>
                  <a:schemeClr val="bg1">
                    <a:lumMod val="75000"/>
                  </a:schemeClr>
                </a:solidFill>
                <a:ln w="15240">
                  <a:noFill/>
                  <a:prstDash val="solid"/>
                </a:ln>
              </p:spPr>
              <p:txBody>
                <a:bodyPr wrap="square" rtlCol="0" anchor="ctr">
                  <a:noAutofit/>
                </a:bodyPr>
                <a:lstStyle/>
                <a:p>
                  <a:pPr algn="l"/>
                  <a:endParaRPr lang="en-US" dirty="0"/>
                </a:p>
              </p:txBody>
            </p:sp>
            <p:sp>
              <p:nvSpPr>
                <p:cNvPr id="57" name="Freeform: Shape 56">
                  <a:extLst>
                    <a:ext uri="{FF2B5EF4-FFF2-40B4-BE49-F238E27FC236}">
                      <a16:creationId xmlns:a16="http://schemas.microsoft.com/office/drawing/2014/main" id="{D078FAEE-7D33-4C5F-B7B6-29E9C1DE4FBC}"/>
                    </a:ext>
                  </a:extLst>
                </p:cNvPr>
                <p:cNvSpPr/>
                <p:nvPr/>
              </p:nvSpPr>
              <p:spPr>
                <a:xfrm rot="10800000">
                  <a:off x="7933281" y="5561479"/>
                  <a:ext cx="329207" cy="1519809"/>
                </a:xfrm>
                <a:custGeom>
                  <a:avLst/>
                  <a:gdLst>
                    <a:gd name="connsiteX0" fmla="*/ 277585 w 283026"/>
                    <a:gd name="connsiteY0" fmla="*/ 0 h 1197431"/>
                    <a:gd name="connsiteX1" fmla="*/ 283026 w 283026"/>
                    <a:gd name="connsiteY1" fmla="*/ 5441 h 1197431"/>
                    <a:gd name="connsiteX2" fmla="*/ 283026 w 283026"/>
                    <a:gd name="connsiteY2" fmla="*/ 1197431 h 1197431"/>
                    <a:gd name="connsiteX3" fmla="*/ 0 w 283026"/>
                    <a:gd name="connsiteY3" fmla="*/ 1197431 h 1197431"/>
                    <a:gd name="connsiteX4" fmla="*/ 0 w 283026"/>
                    <a:gd name="connsiteY4" fmla="*/ 277584 h 1197431"/>
                    <a:gd name="connsiteX5" fmla="*/ 277585 w 283026"/>
                    <a:gd name="connsiteY5" fmla="*/ 0 h 11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026" h="1197431">
                      <a:moveTo>
                        <a:pt x="277585" y="0"/>
                      </a:moveTo>
                      <a:lnTo>
                        <a:pt x="283026" y="5441"/>
                      </a:lnTo>
                      <a:lnTo>
                        <a:pt x="283026" y="1197431"/>
                      </a:lnTo>
                      <a:lnTo>
                        <a:pt x="0" y="1197431"/>
                      </a:lnTo>
                      <a:lnTo>
                        <a:pt x="0" y="277584"/>
                      </a:lnTo>
                      <a:lnTo>
                        <a:pt x="277585" y="0"/>
                      </a:lnTo>
                      <a:close/>
                    </a:path>
                  </a:pathLst>
                </a:custGeom>
                <a:solidFill>
                  <a:schemeClr val="bg1">
                    <a:lumMod val="75000"/>
                  </a:schemeClr>
                </a:solidFill>
                <a:ln w="15240">
                  <a:noFill/>
                  <a:prstDash val="solid"/>
                </a:ln>
              </p:spPr>
              <p:txBody>
                <a:bodyPr wrap="square" rtlCol="0" anchor="ctr">
                  <a:noAutofit/>
                </a:bodyPr>
                <a:lstStyle/>
                <a:p>
                  <a:pPr algn="l"/>
                  <a:endParaRPr lang="en-US" dirty="0"/>
                </a:p>
              </p:txBody>
            </p:sp>
          </p:grpSp>
        </p:grpSp>
        <p:sp>
          <p:nvSpPr>
            <p:cNvPr id="71" name="TextBox 70">
              <a:extLst>
                <a:ext uri="{FF2B5EF4-FFF2-40B4-BE49-F238E27FC236}">
                  <a16:creationId xmlns:a16="http://schemas.microsoft.com/office/drawing/2014/main" id="{8B8FB8A0-E18F-4202-8961-C383232D0B5B}"/>
                </a:ext>
              </a:extLst>
            </p:cNvPr>
            <p:cNvSpPr txBox="1"/>
            <p:nvPr/>
          </p:nvSpPr>
          <p:spPr>
            <a:xfrm>
              <a:off x="5807726" y="3355761"/>
              <a:ext cx="3895920" cy="1138773"/>
            </a:xfrm>
            <a:prstGeom prst="rect">
              <a:avLst/>
            </a:prstGeom>
            <a:noFill/>
          </p:spPr>
          <p:txBody>
            <a:bodyPr wrap="square" rtlCol="0">
              <a:spAutoFit/>
            </a:bodyPr>
            <a:lstStyle/>
            <a:p>
              <a:pPr marL="0" indent="0">
                <a:lnSpc>
                  <a:spcPts val="3000"/>
                </a:lnSpc>
                <a:buNone/>
              </a:pPr>
              <a:r>
                <a:rPr lang="en-US" sz="2400" b="1" dirty="0">
                  <a:solidFill>
                    <a:schemeClr val="accent1">
                      <a:lumMod val="75000"/>
                    </a:schemeClr>
                  </a:solidFill>
                  <a:latin typeface="Arial Rounded MT Bold" panose="020F0704030504030204" pitchFamily="34" charset="0"/>
                  <a:ea typeface="Merriweather" pitchFamily="34" charset="-122"/>
                  <a:cs typeface="Merriweather" pitchFamily="34" charset="-120"/>
                </a:rPr>
                <a:t>Seamless User Registration</a:t>
              </a:r>
              <a:endParaRPr lang="en-US" sz="2400" b="1" dirty="0">
                <a:solidFill>
                  <a:schemeClr val="accent1">
                    <a:lumMod val="75000"/>
                  </a:schemeClr>
                </a:solidFill>
                <a:latin typeface="Arial Rounded MT Bold" panose="020F0704030504030204" pitchFamily="34" charset="0"/>
              </a:endParaRPr>
            </a:p>
            <a:p>
              <a:endParaRPr lang="en-US" dirty="0"/>
            </a:p>
          </p:txBody>
        </p:sp>
        <p:sp>
          <p:nvSpPr>
            <p:cNvPr id="74" name="TextBox 73">
              <a:extLst>
                <a:ext uri="{FF2B5EF4-FFF2-40B4-BE49-F238E27FC236}">
                  <a16:creationId xmlns:a16="http://schemas.microsoft.com/office/drawing/2014/main" id="{F742E340-FA5A-4F44-BBFB-5FDBCAF3490D}"/>
                </a:ext>
              </a:extLst>
            </p:cNvPr>
            <p:cNvSpPr txBox="1"/>
            <p:nvPr/>
          </p:nvSpPr>
          <p:spPr>
            <a:xfrm>
              <a:off x="5807726" y="4546113"/>
              <a:ext cx="2923990" cy="2126864"/>
            </a:xfrm>
            <a:prstGeom prst="rect">
              <a:avLst/>
            </a:prstGeom>
            <a:noFill/>
          </p:spPr>
          <p:txBody>
            <a:bodyPr wrap="square" rtlCol="0">
              <a:spAutoFit/>
            </a:bodyPr>
            <a:lstStyle/>
            <a:p>
              <a:pPr marL="0" indent="0">
                <a:lnSpc>
                  <a:spcPts val="3100"/>
                </a:lnSpc>
                <a:buNone/>
              </a:pPr>
              <a:r>
                <a:rPr lang="en-US" sz="1800" dirty="0">
                  <a:solidFill>
                    <a:schemeClr val="accent5">
                      <a:lumMod val="75000"/>
                    </a:schemeClr>
                  </a:solidFill>
                  <a:latin typeface="Lexend" pitchFamily="34" charset="0"/>
                  <a:ea typeface="Lexend" pitchFamily="34" charset="-122"/>
                  <a:cs typeface="Lexend" pitchFamily="34" charset="-120"/>
                </a:rPr>
                <a:t>The application includes a secure and reliable user registration system with input validation.</a:t>
              </a:r>
              <a:endParaRPr lang="en-US" sz="1800" dirty="0">
                <a:solidFill>
                  <a:schemeClr val="accent5">
                    <a:lumMod val="75000"/>
                  </a:schemeClr>
                </a:solidFill>
              </a:endParaRPr>
            </a:p>
            <a:p>
              <a:pPr>
                <a:lnSpc>
                  <a:spcPct val="150000"/>
                </a:lnSpc>
              </a:pPr>
              <a:endParaRPr lang="en-US" dirty="0"/>
            </a:p>
          </p:txBody>
        </p:sp>
      </p:grpSp>
      <p:grpSp>
        <p:nvGrpSpPr>
          <p:cNvPr id="78" name="Group 77">
            <a:extLst>
              <a:ext uri="{FF2B5EF4-FFF2-40B4-BE49-F238E27FC236}">
                <a16:creationId xmlns:a16="http://schemas.microsoft.com/office/drawing/2014/main" id="{8DF41ECD-2C14-41AB-B2FF-54A55A446CF0}"/>
              </a:ext>
            </a:extLst>
          </p:cNvPr>
          <p:cNvGrpSpPr/>
          <p:nvPr/>
        </p:nvGrpSpPr>
        <p:grpSpPr>
          <a:xfrm>
            <a:off x="-4080801" y="1939766"/>
            <a:ext cx="3295837" cy="5267836"/>
            <a:chOff x="9244505" y="2008914"/>
            <a:chExt cx="3295837" cy="5267836"/>
          </a:xfrm>
        </p:grpSpPr>
        <p:grpSp>
          <p:nvGrpSpPr>
            <p:cNvPr id="60" name="Group 59">
              <a:extLst>
                <a:ext uri="{FF2B5EF4-FFF2-40B4-BE49-F238E27FC236}">
                  <a16:creationId xmlns:a16="http://schemas.microsoft.com/office/drawing/2014/main" id="{3247C98F-338C-42BB-8355-1F28BD2B1E8A}"/>
                </a:ext>
              </a:extLst>
            </p:cNvPr>
            <p:cNvGrpSpPr/>
            <p:nvPr/>
          </p:nvGrpSpPr>
          <p:grpSpPr>
            <a:xfrm>
              <a:off x="9244509" y="2008914"/>
              <a:ext cx="3210925" cy="5267836"/>
              <a:chOff x="5070345" y="2236484"/>
              <a:chExt cx="2862946" cy="4844806"/>
            </a:xfrm>
          </p:grpSpPr>
          <p:sp>
            <p:nvSpPr>
              <p:cNvPr id="62" name="Rectangle 61">
                <a:extLst>
                  <a:ext uri="{FF2B5EF4-FFF2-40B4-BE49-F238E27FC236}">
                    <a16:creationId xmlns:a16="http://schemas.microsoft.com/office/drawing/2014/main" id="{15227411-8D52-47C2-B023-AB5A7A899555}"/>
                  </a:ext>
                </a:extLst>
              </p:cNvPr>
              <p:cNvSpPr/>
              <p:nvPr/>
            </p:nvSpPr>
            <p:spPr>
              <a:xfrm>
                <a:off x="5070348" y="3996119"/>
                <a:ext cx="2862943" cy="3085171"/>
              </a:xfrm>
              <a:prstGeom prst="rect">
                <a:avLst/>
              </a:prstGeom>
              <a:solidFill>
                <a:schemeClr val="bg2"/>
              </a:solidFill>
              <a:ln w="15240">
                <a:noFill/>
                <a:prstDash val="solid"/>
              </a:ln>
            </p:spPr>
            <p:txBody>
              <a:bodyPr rtlCol="0" anchor="ctr"/>
              <a:lstStyle/>
              <a:p>
                <a:pPr algn="l"/>
                <a:endParaRPr lang="en-US" dirty="0"/>
              </a:p>
            </p:txBody>
          </p:sp>
          <p:sp>
            <p:nvSpPr>
              <p:cNvPr id="63" name="Freeform: Shape 62">
                <a:extLst>
                  <a:ext uri="{FF2B5EF4-FFF2-40B4-BE49-F238E27FC236}">
                    <a16:creationId xmlns:a16="http://schemas.microsoft.com/office/drawing/2014/main" id="{9B2A691A-961A-480B-8A6C-2D5DC7F72922}"/>
                  </a:ext>
                </a:extLst>
              </p:cNvPr>
              <p:cNvSpPr/>
              <p:nvPr/>
            </p:nvSpPr>
            <p:spPr>
              <a:xfrm rot="16200000">
                <a:off x="5622000" y="1684829"/>
                <a:ext cx="1759634" cy="2862943"/>
              </a:xfrm>
              <a:custGeom>
                <a:avLst/>
                <a:gdLst>
                  <a:gd name="connsiteX0" fmla="*/ 919844 w 1730831"/>
                  <a:gd name="connsiteY0" fmla="*/ 0 h 2862943"/>
                  <a:gd name="connsiteX1" fmla="*/ 919844 w 1730831"/>
                  <a:gd name="connsiteY1" fmla="*/ 2862943 h 2862943"/>
                  <a:gd name="connsiteX2" fmla="*/ 0 w 1730831"/>
                  <a:gd name="connsiteY2" fmla="*/ 2862943 h 2862943"/>
                  <a:gd name="connsiteX3" fmla="*/ 0 w 1730831"/>
                  <a:gd name="connsiteY3" fmla="*/ 0 h 2862943"/>
                  <a:gd name="connsiteX4" fmla="*/ 1730831 w 1730831"/>
                  <a:gd name="connsiteY4" fmla="*/ 375559 h 2862943"/>
                  <a:gd name="connsiteX5" fmla="*/ 1325338 w 1730831"/>
                  <a:gd name="connsiteY5" fmla="*/ 751117 h 2862943"/>
                  <a:gd name="connsiteX6" fmla="*/ 919845 w 1730831"/>
                  <a:gd name="connsiteY6" fmla="*/ 751116 h 2862943"/>
                  <a:gd name="connsiteX7" fmla="*/ 919845 w 1730831"/>
                  <a:gd name="connsiteY7" fmla="*/ 1 h 2862943"/>
                  <a:gd name="connsiteX8" fmla="*/ 1325338 w 1730831"/>
                  <a:gd name="connsiteY8" fmla="*/ 1 h 2862943"/>
                  <a:gd name="connsiteX9" fmla="*/ 1730831 w 1730831"/>
                  <a:gd name="connsiteY9" fmla="*/ 375559 h 286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0831" h="2862943">
                    <a:moveTo>
                      <a:pt x="919844" y="0"/>
                    </a:moveTo>
                    <a:lnTo>
                      <a:pt x="919844" y="2862943"/>
                    </a:lnTo>
                    <a:lnTo>
                      <a:pt x="0" y="2862943"/>
                    </a:lnTo>
                    <a:lnTo>
                      <a:pt x="0" y="0"/>
                    </a:lnTo>
                    <a:close/>
                    <a:moveTo>
                      <a:pt x="1730831" y="375559"/>
                    </a:moveTo>
                    <a:cubicBezTo>
                      <a:pt x="1730831" y="582974"/>
                      <a:pt x="1549286" y="751117"/>
                      <a:pt x="1325338" y="751117"/>
                    </a:cubicBezTo>
                    <a:lnTo>
                      <a:pt x="919845" y="751116"/>
                    </a:lnTo>
                    <a:lnTo>
                      <a:pt x="919845" y="1"/>
                    </a:lnTo>
                    <a:lnTo>
                      <a:pt x="1325338" y="1"/>
                    </a:lnTo>
                    <a:cubicBezTo>
                      <a:pt x="1549286" y="1"/>
                      <a:pt x="1730831" y="168144"/>
                      <a:pt x="1730831" y="375559"/>
                    </a:cubicBezTo>
                    <a:close/>
                  </a:path>
                </a:pathLst>
              </a:custGeom>
              <a:solidFill>
                <a:srgbClr val="FEB4E4"/>
              </a:solidFill>
              <a:ln w="15240">
                <a:noFill/>
                <a:prstDash val="solid"/>
              </a:ln>
            </p:spPr>
            <p:txBody>
              <a:bodyPr wrap="square" rtlCol="0" anchor="ctr">
                <a:noAutofit/>
              </a:bodyPr>
              <a:lstStyle/>
              <a:p>
                <a:pPr algn="l"/>
                <a:endParaRPr lang="en-US" dirty="0"/>
              </a:p>
            </p:txBody>
          </p:sp>
          <p:sp>
            <p:nvSpPr>
              <p:cNvPr id="64" name="Flowchart: Connector 63">
                <a:extLst>
                  <a:ext uri="{FF2B5EF4-FFF2-40B4-BE49-F238E27FC236}">
                    <a16:creationId xmlns:a16="http://schemas.microsoft.com/office/drawing/2014/main" id="{8B8512D3-242A-4A83-BD64-B326D3725A92}"/>
                  </a:ext>
                </a:extLst>
              </p:cNvPr>
              <p:cNvSpPr/>
              <p:nvPr/>
            </p:nvSpPr>
            <p:spPr>
              <a:xfrm>
                <a:off x="5151990" y="2297019"/>
                <a:ext cx="560615" cy="527958"/>
              </a:xfrm>
              <a:prstGeom prst="flowChartConnector">
                <a:avLst/>
              </a:prstGeom>
              <a:solidFill>
                <a:schemeClr val="bg1"/>
              </a:solidFill>
              <a:ln w="15240">
                <a:solidFill>
                  <a:schemeClr val="bg1">
                    <a:lumMod val="95000"/>
                  </a:schemeClr>
                </a:solidFill>
                <a:prstDash val="solid"/>
              </a:ln>
            </p:spPr>
            <p:txBody>
              <a:bodyPr rtlCol="0" anchor="ctr"/>
              <a:lstStyle/>
              <a:p>
                <a:pPr algn="l"/>
                <a:endParaRPr lang="en-US" dirty="0"/>
              </a:p>
            </p:txBody>
          </p:sp>
        </p:grpSp>
        <p:sp>
          <p:nvSpPr>
            <p:cNvPr id="72" name="TextBox 71">
              <a:extLst>
                <a:ext uri="{FF2B5EF4-FFF2-40B4-BE49-F238E27FC236}">
                  <a16:creationId xmlns:a16="http://schemas.microsoft.com/office/drawing/2014/main" id="{B744DCC4-F43B-4910-8F34-9AB255D833CA}"/>
                </a:ext>
              </a:extLst>
            </p:cNvPr>
            <p:cNvSpPr txBox="1"/>
            <p:nvPr/>
          </p:nvSpPr>
          <p:spPr>
            <a:xfrm>
              <a:off x="9244505" y="2981065"/>
              <a:ext cx="3295837" cy="1138773"/>
            </a:xfrm>
            <a:prstGeom prst="rect">
              <a:avLst/>
            </a:prstGeom>
            <a:noFill/>
          </p:spPr>
          <p:txBody>
            <a:bodyPr wrap="square" rtlCol="0">
              <a:spAutoFit/>
            </a:bodyPr>
            <a:lstStyle/>
            <a:p>
              <a:pPr marL="0" indent="0">
                <a:lnSpc>
                  <a:spcPts val="3000"/>
                </a:lnSpc>
                <a:buNone/>
              </a:pPr>
              <a:r>
                <a:rPr lang="en-US" sz="2400" b="1" dirty="0">
                  <a:solidFill>
                    <a:srgbClr val="950D98"/>
                  </a:solidFill>
                  <a:latin typeface="Arial Rounded MT Bold" panose="020F0704030504030204" pitchFamily="34" charset="0"/>
                  <a:ea typeface="Merriweather" pitchFamily="34" charset="-122"/>
                  <a:cs typeface="Merriweather" pitchFamily="34" charset="-120"/>
                </a:rPr>
                <a:t>Modular and Scalable Codebase</a:t>
              </a:r>
              <a:endParaRPr lang="en-US" sz="2400" b="1" dirty="0">
                <a:solidFill>
                  <a:srgbClr val="950D98"/>
                </a:solidFill>
                <a:latin typeface="Arial Rounded MT Bold" panose="020F0704030504030204" pitchFamily="34" charset="0"/>
              </a:endParaRPr>
            </a:p>
            <a:p>
              <a:endParaRPr lang="en-US" dirty="0"/>
            </a:p>
          </p:txBody>
        </p:sp>
        <p:sp>
          <p:nvSpPr>
            <p:cNvPr id="75" name="TextBox 74">
              <a:extLst>
                <a:ext uri="{FF2B5EF4-FFF2-40B4-BE49-F238E27FC236}">
                  <a16:creationId xmlns:a16="http://schemas.microsoft.com/office/drawing/2014/main" id="{54657980-13EF-4308-B06F-979045F4B40D}"/>
                </a:ext>
              </a:extLst>
            </p:cNvPr>
            <p:cNvSpPr txBox="1"/>
            <p:nvPr/>
          </p:nvSpPr>
          <p:spPr>
            <a:xfrm>
              <a:off x="9353745" y="4119838"/>
              <a:ext cx="2923990" cy="2452594"/>
            </a:xfrm>
            <a:prstGeom prst="rect">
              <a:avLst/>
            </a:prstGeom>
            <a:noFill/>
          </p:spPr>
          <p:txBody>
            <a:bodyPr wrap="square" rtlCol="0">
              <a:spAutoFit/>
            </a:bodyPr>
            <a:lstStyle/>
            <a:p>
              <a:pPr marL="0" indent="0">
                <a:lnSpc>
                  <a:spcPts val="3100"/>
                </a:lnSpc>
                <a:buNone/>
              </a:pPr>
              <a:r>
                <a:rPr lang="en-US" sz="1800" dirty="0" err="1">
                  <a:solidFill>
                    <a:srgbClr val="950D98"/>
                  </a:solidFill>
                  <a:latin typeface="Lexend" pitchFamily="34" charset="0"/>
                  <a:ea typeface="Lexend" pitchFamily="34" charset="-122"/>
                  <a:cs typeface="Lexend" pitchFamily="34" charset="-120"/>
                </a:rPr>
                <a:t>CityCompass</a:t>
              </a:r>
              <a:r>
                <a:rPr lang="en-US" sz="1800" dirty="0">
                  <a:solidFill>
                    <a:srgbClr val="950D98"/>
                  </a:solidFill>
                  <a:latin typeface="Lexend" pitchFamily="34" charset="0"/>
                  <a:ea typeface="Lexend" pitchFamily="34" charset="-122"/>
                  <a:cs typeface="Lexend" pitchFamily="34" charset="-120"/>
                </a:rPr>
                <a:t> is built with a modular design, making it easy to add new features and cities in the future.</a:t>
              </a:r>
              <a:endParaRPr lang="en-US" sz="1800" dirty="0">
                <a:solidFill>
                  <a:srgbClr val="950D98"/>
                </a:solidFill>
              </a:endParaRPr>
            </a:p>
            <a:p>
              <a:pPr>
                <a:lnSpc>
                  <a:spcPct val="150000"/>
                </a:lnSpc>
              </a:pPr>
              <a:endParaRPr lang="en-US" dirty="0"/>
            </a:p>
          </p:txBody>
        </p:sp>
      </p:grpSp>
    </p:spTree>
    <p:extLst>
      <p:ext uri="{BB962C8B-B14F-4D97-AF65-F5344CB8AC3E}">
        <p14:creationId xmlns:p14="http://schemas.microsoft.com/office/powerpoint/2010/main" val="84781692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14711" y="365010"/>
            <a:ext cx="6170771"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Results</a:t>
            </a:r>
            <a:endParaRPr lang="en-US" sz="4850" dirty="0"/>
          </a:p>
        </p:txBody>
      </p:sp>
      <p:sp>
        <p:nvSpPr>
          <p:cNvPr id="3" name="Text 1"/>
          <p:cNvSpPr/>
          <p:nvPr/>
        </p:nvSpPr>
        <p:spPr>
          <a:xfrm>
            <a:off x="714711" y="1136297"/>
            <a:ext cx="12902803" cy="118443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Lexend" pitchFamily="34" charset="0"/>
                <a:ea typeface="Lexend" pitchFamily="34" charset="-122"/>
                <a:cs typeface="Lexend" pitchFamily="34" charset="-120"/>
              </a:rPr>
              <a:t>CityCompass has achieved significant milestones, delivering a fully functional and interactive GUI, seamless user registration with input validation, and a modular and scalable codebase for future expansions.</a:t>
            </a:r>
            <a:endParaRPr lang="en-US" sz="1900" dirty="0"/>
          </a:p>
        </p:txBody>
      </p:sp>
      <p:sp>
        <p:nvSpPr>
          <p:cNvPr id="16" name="Rectangle 15">
            <a:extLst>
              <a:ext uri="{FF2B5EF4-FFF2-40B4-BE49-F238E27FC236}">
                <a16:creationId xmlns:a16="http://schemas.microsoft.com/office/drawing/2014/main" id="{44E07C60-D5B8-4258-BE21-51719BEFACBF}"/>
              </a:ext>
            </a:extLst>
          </p:cNvPr>
          <p:cNvSpPr/>
          <p:nvPr/>
        </p:nvSpPr>
        <p:spPr>
          <a:xfrm>
            <a:off x="12847320" y="7703820"/>
            <a:ext cx="1703070" cy="434340"/>
          </a:xfrm>
          <a:prstGeom prst="rect">
            <a:avLst/>
          </a:prstGeom>
          <a:solidFill>
            <a:srgbClr val="09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E7DC946E-778D-4E8E-847D-32C963956EFA}"/>
              </a:ext>
            </a:extLst>
          </p:cNvPr>
          <p:cNvGrpSpPr/>
          <p:nvPr/>
        </p:nvGrpSpPr>
        <p:grpSpPr>
          <a:xfrm>
            <a:off x="2187814" y="2664152"/>
            <a:ext cx="3528352" cy="5302625"/>
            <a:chOff x="2187814" y="2664152"/>
            <a:chExt cx="3528352" cy="5302625"/>
          </a:xfrm>
        </p:grpSpPr>
        <p:grpSp>
          <p:nvGrpSpPr>
            <p:cNvPr id="49" name="Group 48">
              <a:extLst>
                <a:ext uri="{FF2B5EF4-FFF2-40B4-BE49-F238E27FC236}">
                  <a16:creationId xmlns:a16="http://schemas.microsoft.com/office/drawing/2014/main" id="{CE200AC2-EA9D-42B4-9811-B73DFB2F6C06}"/>
                </a:ext>
              </a:extLst>
            </p:cNvPr>
            <p:cNvGrpSpPr/>
            <p:nvPr/>
          </p:nvGrpSpPr>
          <p:grpSpPr>
            <a:xfrm>
              <a:off x="2187815" y="2664152"/>
              <a:ext cx="3528351" cy="5302625"/>
              <a:chOff x="1567542" y="2318655"/>
              <a:chExt cx="3145972" cy="4876801"/>
            </a:xfrm>
          </p:grpSpPr>
          <p:sp>
            <p:nvSpPr>
              <p:cNvPr id="25" name="Freeform: Shape 24">
                <a:extLst>
                  <a:ext uri="{FF2B5EF4-FFF2-40B4-BE49-F238E27FC236}">
                    <a16:creationId xmlns:a16="http://schemas.microsoft.com/office/drawing/2014/main" id="{DAA054D2-8251-427B-9C8B-386BB098A453}"/>
                  </a:ext>
                </a:extLst>
              </p:cNvPr>
              <p:cNvSpPr/>
              <p:nvPr/>
            </p:nvSpPr>
            <p:spPr>
              <a:xfrm>
                <a:off x="4430486" y="2830286"/>
                <a:ext cx="283026" cy="1219199"/>
              </a:xfrm>
              <a:custGeom>
                <a:avLst/>
                <a:gdLst>
                  <a:gd name="connsiteX0" fmla="*/ 277585 w 283026"/>
                  <a:gd name="connsiteY0" fmla="*/ 0 h 1197431"/>
                  <a:gd name="connsiteX1" fmla="*/ 283026 w 283026"/>
                  <a:gd name="connsiteY1" fmla="*/ 5441 h 1197431"/>
                  <a:gd name="connsiteX2" fmla="*/ 283026 w 283026"/>
                  <a:gd name="connsiteY2" fmla="*/ 1197431 h 1197431"/>
                  <a:gd name="connsiteX3" fmla="*/ 0 w 283026"/>
                  <a:gd name="connsiteY3" fmla="*/ 1197431 h 1197431"/>
                  <a:gd name="connsiteX4" fmla="*/ 0 w 283026"/>
                  <a:gd name="connsiteY4" fmla="*/ 277584 h 1197431"/>
                  <a:gd name="connsiteX5" fmla="*/ 277585 w 283026"/>
                  <a:gd name="connsiteY5" fmla="*/ 0 h 11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026" h="1197431">
                    <a:moveTo>
                      <a:pt x="277585" y="0"/>
                    </a:moveTo>
                    <a:lnTo>
                      <a:pt x="283026" y="5441"/>
                    </a:lnTo>
                    <a:lnTo>
                      <a:pt x="283026" y="1197431"/>
                    </a:lnTo>
                    <a:lnTo>
                      <a:pt x="0" y="1197431"/>
                    </a:lnTo>
                    <a:lnTo>
                      <a:pt x="0" y="277584"/>
                    </a:lnTo>
                    <a:lnTo>
                      <a:pt x="277585" y="0"/>
                    </a:lnTo>
                    <a:close/>
                  </a:path>
                </a:pathLst>
              </a:custGeom>
              <a:solidFill>
                <a:schemeClr val="accent6">
                  <a:lumMod val="75000"/>
                </a:schemeClr>
              </a:solidFill>
              <a:ln w="15240">
                <a:noFill/>
                <a:prstDash val="solid"/>
              </a:ln>
            </p:spPr>
            <p:txBody>
              <a:bodyPr wrap="square" rtlCol="0" anchor="ctr">
                <a:noAutofit/>
              </a:bodyPr>
              <a:lstStyle/>
              <a:p>
                <a:pPr algn="l"/>
                <a:endParaRPr lang="en-US" dirty="0"/>
              </a:p>
            </p:txBody>
          </p:sp>
          <p:sp>
            <p:nvSpPr>
              <p:cNvPr id="18" name="Rectangle 17">
                <a:extLst>
                  <a:ext uri="{FF2B5EF4-FFF2-40B4-BE49-F238E27FC236}">
                    <a16:creationId xmlns:a16="http://schemas.microsoft.com/office/drawing/2014/main" id="{F990F8DA-7737-4491-89F0-98663C3BBD9B}"/>
                  </a:ext>
                </a:extLst>
              </p:cNvPr>
              <p:cNvSpPr/>
              <p:nvPr/>
            </p:nvSpPr>
            <p:spPr>
              <a:xfrm>
                <a:off x="1567543" y="4049485"/>
                <a:ext cx="2862943" cy="3145971"/>
              </a:xfrm>
              <a:prstGeom prst="rect">
                <a:avLst/>
              </a:prstGeom>
              <a:solidFill>
                <a:schemeClr val="bg2"/>
              </a:solidFill>
              <a:ln w="15240">
                <a:noFill/>
                <a:prstDash val="solid"/>
              </a:ln>
            </p:spPr>
            <p:txBody>
              <a:bodyPr rtlCol="0" anchor="ctr"/>
              <a:lstStyle/>
              <a:p>
                <a:pPr algn="l"/>
                <a:endParaRPr lang="en-US" dirty="0"/>
              </a:p>
            </p:txBody>
          </p:sp>
          <p:sp>
            <p:nvSpPr>
              <p:cNvPr id="21" name="Freeform: Shape 20">
                <a:extLst>
                  <a:ext uri="{FF2B5EF4-FFF2-40B4-BE49-F238E27FC236}">
                    <a16:creationId xmlns:a16="http://schemas.microsoft.com/office/drawing/2014/main" id="{D707BF8E-54FE-47F6-9EFA-BEE39E05EA10}"/>
                  </a:ext>
                </a:extLst>
              </p:cNvPr>
              <p:cNvSpPr/>
              <p:nvPr/>
            </p:nvSpPr>
            <p:spPr>
              <a:xfrm rot="16200000">
                <a:off x="2133598" y="1752599"/>
                <a:ext cx="1730831" cy="2862943"/>
              </a:xfrm>
              <a:custGeom>
                <a:avLst/>
                <a:gdLst>
                  <a:gd name="connsiteX0" fmla="*/ 919844 w 1730831"/>
                  <a:gd name="connsiteY0" fmla="*/ 0 h 2862943"/>
                  <a:gd name="connsiteX1" fmla="*/ 919844 w 1730831"/>
                  <a:gd name="connsiteY1" fmla="*/ 2862943 h 2862943"/>
                  <a:gd name="connsiteX2" fmla="*/ 0 w 1730831"/>
                  <a:gd name="connsiteY2" fmla="*/ 2862943 h 2862943"/>
                  <a:gd name="connsiteX3" fmla="*/ 0 w 1730831"/>
                  <a:gd name="connsiteY3" fmla="*/ 0 h 2862943"/>
                  <a:gd name="connsiteX4" fmla="*/ 1730831 w 1730831"/>
                  <a:gd name="connsiteY4" fmla="*/ 375559 h 2862943"/>
                  <a:gd name="connsiteX5" fmla="*/ 1325338 w 1730831"/>
                  <a:gd name="connsiteY5" fmla="*/ 751117 h 2862943"/>
                  <a:gd name="connsiteX6" fmla="*/ 919845 w 1730831"/>
                  <a:gd name="connsiteY6" fmla="*/ 751116 h 2862943"/>
                  <a:gd name="connsiteX7" fmla="*/ 919845 w 1730831"/>
                  <a:gd name="connsiteY7" fmla="*/ 1 h 2862943"/>
                  <a:gd name="connsiteX8" fmla="*/ 1325338 w 1730831"/>
                  <a:gd name="connsiteY8" fmla="*/ 1 h 2862943"/>
                  <a:gd name="connsiteX9" fmla="*/ 1730831 w 1730831"/>
                  <a:gd name="connsiteY9" fmla="*/ 375559 h 286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0831" h="2862943">
                    <a:moveTo>
                      <a:pt x="919844" y="0"/>
                    </a:moveTo>
                    <a:lnTo>
                      <a:pt x="919844" y="2862943"/>
                    </a:lnTo>
                    <a:lnTo>
                      <a:pt x="0" y="2862943"/>
                    </a:lnTo>
                    <a:lnTo>
                      <a:pt x="0" y="0"/>
                    </a:lnTo>
                    <a:close/>
                    <a:moveTo>
                      <a:pt x="1730831" y="375559"/>
                    </a:moveTo>
                    <a:cubicBezTo>
                      <a:pt x="1730831" y="582974"/>
                      <a:pt x="1549286" y="751117"/>
                      <a:pt x="1325338" y="751117"/>
                    </a:cubicBezTo>
                    <a:lnTo>
                      <a:pt x="919845" y="751116"/>
                    </a:lnTo>
                    <a:lnTo>
                      <a:pt x="919845" y="1"/>
                    </a:lnTo>
                    <a:lnTo>
                      <a:pt x="1325338" y="1"/>
                    </a:lnTo>
                    <a:cubicBezTo>
                      <a:pt x="1549286" y="1"/>
                      <a:pt x="1730831" y="168144"/>
                      <a:pt x="1730831" y="375559"/>
                    </a:cubicBezTo>
                    <a:close/>
                  </a:path>
                </a:pathLst>
              </a:custGeom>
              <a:solidFill>
                <a:schemeClr val="accent6">
                  <a:lumMod val="60000"/>
                  <a:lumOff val="40000"/>
                </a:schemeClr>
              </a:solidFill>
              <a:ln w="15240">
                <a:noFill/>
                <a:prstDash val="solid"/>
              </a:ln>
            </p:spPr>
            <p:txBody>
              <a:bodyPr wrap="square" rtlCol="0" anchor="ctr">
                <a:noAutofit/>
              </a:bodyPr>
              <a:lstStyle/>
              <a:p>
                <a:pPr algn="l"/>
                <a:endParaRPr lang="en-US" dirty="0"/>
              </a:p>
            </p:txBody>
          </p:sp>
          <p:sp>
            <p:nvSpPr>
              <p:cNvPr id="22" name="Flowchart: Connector 21">
                <a:extLst>
                  <a:ext uri="{FF2B5EF4-FFF2-40B4-BE49-F238E27FC236}">
                    <a16:creationId xmlns:a16="http://schemas.microsoft.com/office/drawing/2014/main" id="{4AFD4CBF-1707-472D-ACC4-D248CD0A1AA7}"/>
                  </a:ext>
                </a:extLst>
              </p:cNvPr>
              <p:cNvSpPr/>
              <p:nvPr/>
            </p:nvSpPr>
            <p:spPr>
              <a:xfrm>
                <a:off x="1649185" y="2411185"/>
                <a:ext cx="560615" cy="527958"/>
              </a:xfrm>
              <a:prstGeom prst="flowChartConnector">
                <a:avLst/>
              </a:prstGeom>
              <a:solidFill>
                <a:schemeClr val="bg1"/>
              </a:solidFill>
              <a:ln w="15240">
                <a:solidFill>
                  <a:schemeClr val="bg1">
                    <a:lumMod val="95000"/>
                  </a:schemeClr>
                </a:solidFill>
                <a:prstDash val="solid"/>
              </a:ln>
            </p:spPr>
            <p:txBody>
              <a:bodyPr rtlCol="0" anchor="ctr"/>
              <a:lstStyle/>
              <a:p>
                <a:pPr algn="l"/>
                <a:endParaRPr lang="en-US" dirty="0"/>
              </a:p>
            </p:txBody>
          </p:sp>
          <p:sp>
            <p:nvSpPr>
              <p:cNvPr id="46" name="Freeform: Shape 45">
                <a:extLst>
                  <a:ext uri="{FF2B5EF4-FFF2-40B4-BE49-F238E27FC236}">
                    <a16:creationId xmlns:a16="http://schemas.microsoft.com/office/drawing/2014/main" id="{A46C2221-55C3-41EE-97D0-66396A7E8D9E}"/>
                  </a:ext>
                </a:extLst>
              </p:cNvPr>
              <p:cNvSpPr/>
              <p:nvPr/>
            </p:nvSpPr>
            <p:spPr>
              <a:xfrm>
                <a:off x="4430486" y="3766988"/>
                <a:ext cx="283026" cy="1219199"/>
              </a:xfrm>
              <a:custGeom>
                <a:avLst/>
                <a:gdLst>
                  <a:gd name="connsiteX0" fmla="*/ 277585 w 283026"/>
                  <a:gd name="connsiteY0" fmla="*/ 0 h 1197431"/>
                  <a:gd name="connsiteX1" fmla="*/ 283026 w 283026"/>
                  <a:gd name="connsiteY1" fmla="*/ 5441 h 1197431"/>
                  <a:gd name="connsiteX2" fmla="*/ 283026 w 283026"/>
                  <a:gd name="connsiteY2" fmla="*/ 1197431 h 1197431"/>
                  <a:gd name="connsiteX3" fmla="*/ 0 w 283026"/>
                  <a:gd name="connsiteY3" fmla="*/ 1197431 h 1197431"/>
                  <a:gd name="connsiteX4" fmla="*/ 0 w 283026"/>
                  <a:gd name="connsiteY4" fmla="*/ 277584 h 1197431"/>
                  <a:gd name="connsiteX5" fmla="*/ 277585 w 283026"/>
                  <a:gd name="connsiteY5" fmla="*/ 0 h 11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026" h="1197431">
                    <a:moveTo>
                      <a:pt x="277585" y="0"/>
                    </a:moveTo>
                    <a:lnTo>
                      <a:pt x="283026" y="5441"/>
                    </a:lnTo>
                    <a:lnTo>
                      <a:pt x="283026" y="1197431"/>
                    </a:lnTo>
                    <a:lnTo>
                      <a:pt x="0" y="1197431"/>
                    </a:lnTo>
                    <a:lnTo>
                      <a:pt x="0" y="277584"/>
                    </a:lnTo>
                    <a:lnTo>
                      <a:pt x="277585" y="0"/>
                    </a:lnTo>
                    <a:close/>
                  </a:path>
                </a:pathLst>
              </a:custGeom>
              <a:solidFill>
                <a:schemeClr val="bg1">
                  <a:lumMod val="75000"/>
                </a:schemeClr>
              </a:solidFill>
              <a:ln w="15240">
                <a:noFill/>
                <a:prstDash val="solid"/>
              </a:ln>
            </p:spPr>
            <p:txBody>
              <a:bodyPr wrap="square" rtlCol="0" anchor="ctr">
                <a:noAutofit/>
              </a:bodyPr>
              <a:lstStyle/>
              <a:p>
                <a:pPr algn="l"/>
                <a:endParaRPr lang="en-US" dirty="0"/>
              </a:p>
            </p:txBody>
          </p:sp>
          <p:sp>
            <p:nvSpPr>
              <p:cNvPr id="47" name="Freeform: Shape 46">
                <a:extLst>
                  <a:ext uri="{FF2B5EF4-FFF2-40B4-BE49-F238E27FC236}">
                    <a16:creationId xmlns:a16="http://schemas.microsoft.com/office/drawing/2014/main" id="{9F5CFA32-7079-4E14-99DF-76C9543E998E}"/>
                  </a:ext>
                </a:extLst>
              </p:cNvPr>
              <p:cNvSpPr/>
              <p:nvPr/>
            </p:nvSpPr>
            <p:spPr>
              <a:xfrm>
                <a:off x="4430486" y="4703691"/>
                <a:ext cx="283026" cy="1219199"/>
              </a:xfrm>
              <a:custGeom>
                <a:avLst/>
                <a:gdLst>
                  <a:gd name="connsiteX0" fmla="*/ 277585 w 283026"/>
                  <a:gd name="connsiteY0" fmla="*/ 0 h 1197431"/>
                  <a:gd name="connsiteX1" fmla="*/ 283026 w 283026"/>
                  <a:gd name="connsiteY1" fmla="*/ 5441 h 1197431"/>
                  <a:gd name="connsiteX2" fmla="*/ 283026 w 283026"/>
                  <a:gd name="connsiteY2" fmla="*/ 1197431 h 1197431"/>
                  <a:gd name="connsiteX3" fmla="*/ 0 w 283026"/>
                  <a:gd name="connsiteY3" fmla="*/ 1197431 h 1197431"/>
                  <a:gd name="connsiteX4" fmla="*/ 0 w 283026"/>
                  <a:gd name="connsiteY4" fmla="*/ 277584 h 1197431"/>
                  <a:gd name="connsiteX5" fmla="*/ 277585 w 283026"/>
                  <a:gd name="connsiteY5" fmla="*/ 0 h 11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026" h="1197431">
                    <a:moveTo>
                      <a:pt x="277585" y="0"/>
                    </a:moveTo>
                    <a:lnTo>
                      <a:pt x="283026" y="5441"/>
                    </a:lnTo>
                    <a:lnTo>
                      <a:pt x="283026" y="1197431"/>
                    </a:lnTo>
                    <a:lnTo>
                      <a:pt x="0" y="1197431"/>
                    </a:lnTo>
                    <a:lnTo>
                      <a:pt x="0" y="277584"/>
                    </a:lnTo>
                    <a:lnTo>
                      <a:pt x="277585" y="0"/>
                    </a:lnTo>
                    <a:close/>
                  </a:path>
                </a:pathLst>
              </a:custGeom>
              <a:solidFill>
                <a:schemeClr val="bg1">
                  <a:lumMod val="75000"/>
                </a:schemeClr>
              </a:solidFill>
              <a:ln w="15240">
                <a:noFill/>
                <a:prstDash val="solid"/>
              </a:ln>
            </p:spPr>
            <p:txBody>
              <a:bodyPr wrap="square" rtlCol="0" anchor="ctr">
                <a:noAutofit/>
              </a:bodyPr>
              <a:lstStyle/>
              <a:p>
                <a:pPr algn="l"/>
                <a:endParaRPr lang="en-US" dirty="0"/>
              </a:p>
            </p:txBody>
          </p:sp>
          <p:sp>
            <p:nvSpPr>
              <p:cNvPr id="48" name="Freeform: Shape 47">
                <a:extLst>
                  <a:ext uri="{FF2B5EF4-FFF2-40B4-BE49-F238E27FC236}">
                    <a16:creationId xmlns:a16="http://schemas.microsoft.com/office/drawing/2014/main" id="{250DB87F-A16B-45D8-8326-B08D8BE760C1}"/>
                  </a:ext>
                </a:extLst>
              </p:cNvPr>
              <p:cNvSpPr/>
              <p:nvPr/>
            </p:nvSpPr>
            <p:spPr>
              <a:xfrm rot="10800000">
                <a:off x="4430486" y="5707297"/>
                <a:ext cx="283028" cy="1488159"/>
              </a:xfrm>
              <a:custGeom>
                <a:avLst/>
                <a:gdLst>
                  <a:gd name="connsiteX0" fmla="*/ 277585 w 283026"/>
                  <a:gd name="connsiteY0" fmla="*/ 0 h 1197431"/>
                  <a:gd name="connsiteX1" fmla="*/ 283026 w 283026"/>
                  <a:gd name="connsiteY1" fmla="*/ 5441 h 1197431"/>
                  <a:gd name="connsiteX2" fmla="*/ 283026 w 283026"/>
                  <a:gd name="connsiteY2" fmla="*/ 1197431 h 1197431"/>
                  <a:gd name="connsiteX3" fmla="*/ 0 w 283026"/>
                  <a:gd name="connsiteY3" fmla="*/ 1197431 h 1197431"/>
                  <a:gd name="connsiteX4" fmla="*/ 0 w 283026"/>
                  <a:gd name="connsiteY4" fmla="*/ 277584 h 1197431"/>
                  <a:gd name="connsiteX5" fmla="*/ 277585 w 283026"/>
                  <a:gd name="connsiteY5" fmla="*/ 0 h 11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026" h="1197431">
                    <a:moveTo>
                      <a:pt x="277585" y="0"/>
                    </a:moveTo>
                    <a:lnTo>
                      <a:pt x="283026" y="5441"/>
                    </a:lnTo>
                    <a:lnTo>
                      <a:pt x="283026" y="1197431"/>
                    </a:lnTo>
                    <a:lnTo>
                      <a:pt x="0" y="1197431"/>
                    </a:lnTo>
                    <a:lnTo>
                      <a:pt x="0" y="277584"/>
                    </a:lnTo>
                    <a:lnTo>
                      <a:pt x="277585" y="0"/>
                    </a:lnTo>
                    <a:close/>
                  </a:path>
                </a:pathLst>
              </a:custGeom>
              <a:solidFill>
                <a:schemeClr val="bg1">
                  <a:lumMod val="75000"/>
                </a:schemeClr>
              </a:solidFill>
              <a:ln w="15240">
                <a:noFill/>
                <a:prstDash val="solid"/>
              </a:ln>
            </p:spPr>
            <p:txBody>
              <a:bodyPr wrap="square" rtlCol="0" anchor="ctr">
                <a:noAutofit/>
              </a:bodyPr>
              <a:lstStyle/>
              <a:p>
                <a:pPr algn="l"/>
                <a:endParaRPr lang="en-US" dirty="0"/>
              </a:p>
            </p:txBody>
          </p:sp>
        </p:grpSp>
        <p:sp>
          <p:nvSpPr>
            <p:cNvPr id="70" name="TextBox 69">
              <a:extLst>
                <a:ext uri="{FF2B5EF4-FFF2-40B4-BE49-F238E27FC236}">
                  <a16:creationId xmlns:a16="http://schemas.microsoft.com/office/drawing/2014/main" id="{46EB70E2-FCDC-43A1-BDAC-F503580B57A2}"/>
                </a:ext>
              </a:extLst>
            </p:cNvPr>
            <p:cNvSpPr txBox="1"/>
            <p:nvPr/>
          </p:nvSpPr>
          <p:spPr>
            <a:xfrm>
              <a:off x="2187814" y="3807449"/>
              <a:ext cx="3348534" cy="738664"/>
            </a:xfrm>
            <a:prstGeom prst="rect">
              <a:avLst/>
            </a:prstGeom>
            <a:noFill/>
          </p:spPr>
          <p:txBody>
            <a:bodyPr wrap="square" rtlCol="0">
              <a:spAutoFit/>
            </a:bodyPr>
            <a:lstStyle/>
            <a:p>
              <a:r>
                <a:rPr lang="en-US" sz="2400" b="1" dirty="0">
                  <a:solidFill>
                    <a:schemeClr val="accent6">
                      <a:lumMod val="50000"/>
                    </a:schemeClr>
                  </a:solidFill>
                  <a:latin typeface="Arial Rounded MT Bold" panose="020F0704030504030204" pitchFamily="34" charset="0"/>
                  <a:ea typeface="Merriweather" pitchFamily="34" charset="-122"/>
                  <a:cs typeface="Merriweather" pitchFamily="34" charset="-120"/>
                </a:rPr>
                <a:t>Fully Functional GUI</a:t>
              </a:r>
              <a:endParaRPr lang="en-US" sz="2400" b="1" dirty="0">
                <a:solidFill>
                  <a:schemeClr val="accent6">
                    <a:lumMod val="50000"/>
                  </a:schemeClr>
                </a:solidFill>
                <a:latin typeface="Arial Rounded MT Bold" panose="020F0704030504030204" pitchFamily="34" charset="0"/>
              </a:endParaRPr>
            </a:p>
            <a:p>
              <a:endParaRPr lang="en-US" dirty="0"/>
            </a:p>
          </p:txBody>
        </p:sp>
        <p:sp>
          <p:nvSpPr>
            <p:cNvPr id="73" name="TextBox 72">
              <a:extLst>
                <a:ext uri="{FF2B5EF4-FFF2-40B4-BE49-F238E27FC236}">
                  <a16:creationId xmlns:a16="http://schemas.microsoft.com/office/drawing/2014/main" id="{368664A0-3198-4313-9D67-E5808BD15D8B}"/>
                </a:ext>
              </a:extLst>
            </p:cNvPr>
            <p:cNvSpPr txBox="1"/>
            <p:nvPr/>
          </p:nvSpPr>
          <p:spPr>
            <a:xfrm>
              <a:off x="2279381" y="4780526"/>
              <a:ext cx="2923990" cy="2126864"/>
            </a:xfrm>
            <a:prstGeom prst="rect">
              <a:avLst/>
            </a:prstGeom>
            <a:noFill/>
          </p:spPr>
          <p:txBody>
            <a:bodyPr wrap="square" rtlCol="0">
              <a:spAutoFit/>
            </a:bodyPr>
            <a:lstStyle/>
            <a:p>
              <a:pPr>
                <a:lnSpc>
                  <a:spcPct val="150000"/>
                </a:lnSpc>
              </a:pPr>
              <a:r>
                <a:rPr lang="en-US" sz="1800" dirty="0" err="1">
                  <a:solidFill>
                    <a:schemeClr val="accent6">
                      <a:lumMod val="75000"/>
                    </a:schemeClr>
                  </a:solidFill>
                  <a:latin typeface="Lexend" pitchFamily="34" charset="0"/>
                  <a:ea typeface="Lexend" pitchFamily="34" charset="-122"/>
                  <a:cs typeface="Lexend" pitchFamily="34" charset="-120"/>
                </a:rPr>
                <a:t>CityCompass</a:t>
              </a:r>
              <a:r>
                <a:rPr lang="en-US" sz="1800" dirty="0">
                  <a:solidFill>
                    <a:schemeClr val="accent6">
                      <a:lumMod val="75000"/>
                    </a:schemeClr>
                  </a:solidFill>
                  <a:latin typeface="Lexend" pitchFamily="34" charset="0"/>
                  <a:ea typeface="Lexend" pitchFamily="34" charset="-122"/>
                  <a:cs typeface="Lexend" pitchFamily="34" charset="-120"/>
                </a:rPr>
                <a:t> provides a user-friendly and interactive interface for exploring cities.</a:t>
              </a:r>
              <a:endParaRPr lang="en-US" sz="1800" dirty="0">
                <a:solidFill>
                  <a:schemeClr val="accent6">
                    <a:lumMod val="75000"/>
                  </a:schemeClr>
                </a:solidFill>
              </a:endParaRPr>
            </a:p>
            <a:p>
              <a:pPr>
                <a:lnSpc>
                  <a:spcPct val="150000"/>
                </a:lnSpc>
              </a:pPr>
              <a:endParaRPr lang="en-US" dirty="0"/>
            </a:p>
          </p:txBody>
        </p:sp>
      </p:grpSp>
      <p:grpSp>
        <p:nvGrpSpPr>
          <p:cNvPr id="77" name="Group 76">
            <a:extLst>
              <a:ext uri="{FF2B5EF4-FFF2-40B4-BE49-F238E27FC236}">
                <a16:creationId xmlns:a16="http://schemas.microsoft.com/office/drawing/2014/main" id="{D544A8FF-447D-4B08-8D06-23C755781B3B}"/>
              </a:ext>
            </a:extLst>
          </p:cNvPr>
          <p:cNvGrpSpPr/>
          <p:nvPr/>
        </p:nvGrpSpPr>
        <p:grpSpPr>
          <a:xfrm>
            <a:off x="5716157" y="2325669"/>
            <a:ext cx="3987489" cy="5267836"/>
            <a:chOff x="5716157" y="2325669"/>
            <a:chExt cx="3987489" cy="5267836"/>
          </a:xfrm>
        </p:grpSpPr>
        <p:grpSp>
          <p:nvGrpSpPr>
            <p:cNvPr id="59" name="Group 58">
              <a:extLst>
                <a:ext uri="{FF2B5EF4-FFF2-40B4-BE49-F238E27FC236}">
                  <a16:creationId xmlns:a16="http://schemas.microsoft.com/office/drawing/2014/main" id="{D8A015C2-1DAB-4DB4-A2E7-45BE9C3A274F}"/>
                </a:ext>
              </a:extLst>
            </p:cNvPr>
            <p:cNvGrpSpPr/>
            <p:nvPr/>
          </p:nvGrpSpPr>
          <p:grpSpPr>
            <a:xfrm>
              <a:off x="5716157" y="2325669"/>
              <a:ext cx="3580136" cy="5267836"/>
              <a:chOff x="5070345" y="2236484"/>
              <a:chExt cx="3192145" cy="4844806"/>
            </a:xfrm>
          </p:grpSpPr>
          <p:sp>
            <p:nvSpPr>
              <p:cNvPr id="51" name="Freeform: Shape 50">
                <a:extLst>
                  <a:ext uri="{FF2B5EF4-FFF2-40B4-BE49-F238E27FC236}">
                    <a16:creationId xmlns:a16="http://schemas.microsoft.com/office/drawing/2014/main" id="{573416A5-52AB-4679-81DF-498B5FD8F1F8}"/>
                  </a:ext>
                </a:extLst>
              </p:cNvPr>
              <p:cNvSpPr/>
              <p:nvPr/>
            </p:nvSpPr>
            <p:spPr>
              <a:xfrm>
                <a:off x="7933289" y="2776919"/>
                <a:ext cx="283026" cy="1219199"/>
              </a:xfrm>
              <a:custGeom>
                <a:avLst/>
                <a:gdLst>
                  <a:gd name="connsiteX0" fmla="*/ 277585 w 283026"/>
                  <a:gd name="connsiteY0" fmla="*/ 0 h 1197431"/>
                  <a:gd name="connsiteX1" fmla="*/ 283026 w 283026"/>
                  <a:gd name="connsiteY1" fmla="*/ 5441 h 1197431"/>
                  <a:gd name="connsiteX2" fmla="*/ 283026 w 283026"/>
                  <a:gd name="connsiteY2" fmla="*/ 1197431 h 1197431"/>
                  <a:gd name="connsiteX3" fmla="*/ 0 w 283026"/>
                  <a:gd name="connsiteY3" fmla="*/ 1197431 h 1197431"/>
                  <a:gd name="connsiteX4" fmla="*/ 0 w 283026"/>
                  <a:gd name="connsiteY4" fmla="*/ 277584 h 1197431"/>
                  <a:gd name="connsiteX5" fmla="*/ 277585 w 283026"/>
                  <a:gd name="connsiteY5" fmla="*/ 0 h 11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026" h="1197431">
                    <a:moveTo>
                      <a:pt x="277585" y="0"/>
                    </a:moveTo>
                    <a:lnTo>
                      <a:pt x="283026" y="5441"/>
                    </a:lnTo>
                    <a:lnTo>
                      <a:pt x="283026" y="1197431"/>
                    </a:lnTo>
                    <a:lnTo>
                      <a:pt x="0" y="1197431"/>
                    </a:lnTo>
                    <a:lnTo>
                      <a:pt x="0" y="277584"/>
                    </a:lnTo>
                    <a:lnTo>
                      <a:pt x="277585" y="0"/>
                    </a:lnTo>
                    <a:close/>
                  </a:path>
                </a:pathLst>
              </a:custGeom>
              <a:solidFill>
                <a:schemeClr val="accent1">
                  <a:lumMod val="75000"/>
                </a:schemeClr>
              </a:solidFill>
              <a:ln w="15240">
                <a:noFill/>
                <a:prstDash val="solid"/>
              </a:ln>
            </p:spPr>
            <p:txBody>
              <a:bodyPr wrap="square" rtlCol="0" anchor="ctr">
                <a:noAutofit/>
              </a:bodyPr>
              <a:lstStyle/>
              <a:p>
                <a:pPr algn="l"/>
                <a:endParaRPr lang="en-US" dirty="0"/>
              </a:p>
            </p:txBody>
          </p:sp>
          <p:sp>
            <p:nvSpPr>
              <p:cNvPr id="52" name="Rectangle 51">
                <a:extLst>
                  <a:ext uri="{FF2B5EF4-FFF2-40B4-BE49-F238E27FC236}">
                    <a16:creationId xmlns:a16="http://schemas.microsoft.com/office/drawing/2014/main" id="{BBEA38CE-8C17-40DF-B519-D9C052C08613}"/>
                  </a:ext>
                </a:extLst>
              </p:cNvPr>
              <p:cNvSpPr/>
              <p:nvPr/>
            </p:nvSpPr>
            <p:spPr>
              <a:xfrm>
                <a:off x="5070348" y="3996119"/>
                <a:ext cx="2862943" cy="3085171"/>
              </a:xfrm>
              <a:prstGeom prst="rect">
                <a:avLst/>
              </a:prstGeom>
              <a:solidFill>
                <a:schemeClr val="bg2"/>
              </a:solidFill>
              <a:ln w="15240">
                <a:noFill/>
                <a:prstDash val="solid"/>
              </a:ln>
            </p:spPr>
            <p:txBody>
              <a:bodyPr rtlCol="0" anchor="ctr"/>
              <a:lstStyle/>
              <a:p>
                <a:pPr algn="l"/>
                <a:endParaRPr lang="en-US" dirty="0"/>
              </a:p>
            </p:txBody>
          </p:sp>
          <p:sp>
            <p:nvSpPr>
              <p:cNvPr id="53" name="Freeform: Shape 52">
                <a:extLst>
                  <a:ext uri="{FF2B5EF4-FFF2-40B4-BE49-F238E27FC236}">
                    <a16:creationId xmlns:a16="http://schemas.microsoft.com/office/drawing/2014/main" id="{81A49264-5CAA-4408-A6AA-EBB42D223807}"/>
                  </a:ext>
                </a:extLst>
              </p:cNvPr>
              <p:cNvSpPr/>
              <p:nvPr/>
            </p:nvSpPr>
            <p:spPr>
              <a:xfrm rot="16200000">
                <a:off x="5622000" y="1684829"/>
                <a:ext cx="1759634" cy="2862943"/>
              </a:xfrm>
              <a:custGeom>
                <a:avLst/>
                <a:gdLst>
                  <a:gd name="connsiteX0" fmla="*/ 919844 w 1730831"/>
                  <a:gd name="connsiteY0" fmla="*/ 0 h 2862943"/>
                  <a:gd name="connsiteX1" fmla="*/ 919844 w 1730831"/>
                  <a:gd name="connsiteY1" fmla="*/ 2862943 h 2862943"/>
                  <a:gd name="connsiteX2" fmla="*/ 0 w 1730831"/>
                  <a:gd name="connsiteY2" fmla="*/ 2862943 h 2862943"/>
                  <a:gd name="connsiteX3" fmla="*/ 0 w 1730831"/>
                  <a:gd name="connsiteY3" fmla="*/ 0 h 2862943"/>
                  <a:gd name="connsiteX4" fmla="*/ 1730831 w 1730831"/>
                  <a:gd name="connsiteY4" fmla="*/ 375559 h 2862943"/>
                  <a:gd name="connsiteX5" fmla="*/ 1325338 w 1730831"/>
                  <a:gd name="connsiteY5" fmla="*/ 751117 h 2862943"/>
                  <a:gd name="connsiteX6" fmla="*/ 919845 w 1730831"/>
                  <a:gd name="connsiteY6" fmla="*/ 751116 h 2862943"/>
                  <a:gd name="connsiteX7" fmla="*/ 919845 w 1730831"/>
                  <a:gd name="connsiteY7" fmla="*/ 1 h 2862943"/>
                  <a:gd name="connsiteX8" fmla="*/ 1325338 w 1730831"/>
                  <a:gd name="connsiteY8" fmla="*/ 1 h 2862943"/>
                  <a:gd name="connsiteX9" fmla="*/ 1730831 w 1730831"/>
                  <a:gd name="connsiteY9" fmla="*/ 375559 h 286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0831" h="2862943">
                    <a:moveTo>
                      <a:pt x="919844" y="0"/>
                    </a:moveTo>
                    <a:lnTo>
                      <a:pt x="919844" y="2862943"/>
                    </a:lnTo>
                    <a:lnTo>
                      <a:pt x="0" y="2862943"/>
                    </a:lnTo>
                    <a:lnTo>
                      <a:pt x="0" y="0"/>
                    </a:lnTo>
                    <a:close/>
                    <a:moveTo>
                      <a:pt x="1730831" y="375559"/>
                    </a:moveTo>
                    <a:cubicBezTo>
                      <a:pt x="1730831" y="582974"/>
                      <a:pt x="1549286" y="751117"/>
                      <a:pt x="1325338" y="751117"/>
                    </a:cubicBezTo>
                    <a:lnTo>
                      <a:pt x="919845" y="751116"/>
                    </a:lnTo>
                    <a:lnTo>
                      <a:pt x="919845" y="1"/>
                    </a:lnTo>
                    <a:lnTo>
                      <a:pt x="1325338" y="1"/>
                    </a:lnTo>
                    <a:cubicBezTo>
                      <a:pt x="1549286" y="1"/>
                      <a:pt x="1730831" y="168144"/>
                      <a:pt x="1730831" y="375559"/>
                    </a:cubicBezTo>
                    <a:close/>
                  </a:path>
                </a:pathLst>
              </a:custGeom>
              <a:solidFill>
                <a:schemeClr val="accent1">
                  <a:lumMod val="40000"/>
                  <a:lumOff val="60000"/>
                </a:schemeClr>
              </a:solidFill>
              <a:ln w="15240">
                <a:noFill/>
                <a:prstDash val="solid"/>
              </a:ln>
            </p:spPr>
            <p:txBody>
              <a:bodyPr wrap="square" rtlCol="0" anchor="ctr">
                <a:noAutofit/>
              </a:bodyPr>
              <a:lstStyle/>
              <a:p>
                <a:pPr algn="l"/>
                <a:endParaRPr lang="en-US" dirty="0"/>
              </a:p>
            </p:txBody>
          </p:sp>
          <p:sp>
            <p:nvSpPr>
              <p:cNvPr id="54" name="Flowchart: Connector 53">
                <a:extLst>
                  <a:ext uri="{FF2B5EF4-FFF2-40B4-BE49-F238E27FC236}">
                    <a16:creationId xmlns:a16="http://schemas.microsoft.com/office/drawing/2014/main" id="{213E8692-ADEB-4A6A-B383-FC076E6DC32B}"/>
                  </a:ext>
                </a:extLst>
              </p:cNvPr>
              <p:cNvSpPr/>
              <p:nvPr/>
            </p:nvSpPr>
            <p:spPr>
              <a:xfrm>
                <a:off x="5151990" y="2297019"/>
                <a:ext cx="560615" cy="527958"/>
              </a:xfrm>
              <a:prstGeom prst="flowChartConnector">
                <a:avLst/>
              </a:prstGeom>
              <a:solidFill>
                <a:schemeClr val="bg1"/>
              </a:solidFill>
              <a:ln w="15240">
                <a:solidFill>
                  <a:schemeClr val="bg1">
                    <a:lumMod val="95000"/>
                  </a:schemeClr>
                </a:solidFill>
                <a:prstDash val="solid"/>
              </a:ln>
            </p:spPr>
            <p:txBody>
              <a:bodyPr rtlCol="0" anchor="ctr"/>
              <a:lstStyle/>
              <a:p>
                <a:pPr algn="l"/>
                <a:endParaRPr lang="en-US" dirty="0"/>
              </a:p>
            </p:txBody>
          </p:sp>
          <p:grpSp>
            <p:nvGrpSpPr>
              <p:cNvPr id="58" name="Group 57">
                <a:extLst>
                  <a:ext uri="{FF2B5EF4-FFF2-40B4-BE49-F238E27FC236}">
                    <a16:creationId xmlns:a16="http://schemas.microsoft.com/office/drawing/2014/main" id="{05D13742-6BC0-4F54-93D8-FDE6D50B957B}"/>
                  </a:ext>
                </a:extLst>
              </p:cNvPr>
              <p:cNvGrpSpPr/>
              <p:nvPr/>
            </p:nvGrpSpPr>
            <p:grpSpPr>
              <a:xfrm>
                <a:off x="7933283" y="3707518"/>
                <a:ext cx="329207" cy="3373771"/>
                <a:chOff x="7933281" y="3707517"/>
                <a:chExt cx="329207" cy="3373771"/>
              </a:xfrm>
            </p:grpSpPr>
            <p:sp>
              <p:nvSpPr>
                <p:cNvPr id="55" name="Freeform: Shape 54">
                  <a:extLst>
                    <a:ext uri="{FF2B5EF4-FFF2-40B4-BE49-F238E27FC236}">
                      <a16:creationId xmlns:a16="http://schemas.microsoft.com/office/drawing/2014/main" id="{750AD509-6144-4AF8-9547-AC1A9CB468AA}"/>
                    </a:ext>
                  </a:extLst>
                </p:cNvPr>
                <p:cNvSpPr/>
                <p:nvPr/>
              </p:nvSpPr>
              <p:spPr>
                <a:xfrm>
                  <a:off x="7933287" y="3707517"/>
                  <a:ext cx="283026" cy="1219199"/>
                </a:xfrm>
                <a:custGeom>
                  <a:avLst/>
                  <a:gdLst>
                    <a:gd name="connsiteX0" fmla="*/ 277585 w 283026"/>
                    <a:gd name="connsiteY0" fmla="*/ 0 h 1197431"/>
                    <a:gd name="connsiteX1" fmla="*/ 283026 w 283026"/>
                    <a:gd name="connsiteY1" fmla="*/ 5441 h 1197431"/>
                    <a:gd name="connsiteX2" fmla="*/ 283026 w 283026"/>
                    <a:gd name="connsiteY2" fmla="*/ 1197431 h 1197431"/>
                    <a:gd name="connsiteX3" fmla="*/ 0 w 283026"/>
                    <a:gd name="connsiteY3" fmla="*/ 1197431 h 1197431"/>
                    <a:gd name="connsiteX4" fmla="*/ 0 w 283026"/>
                    <a:gd name="connsiteY4" fmla="*/ 277584 h 1197431"/>
                    <a:gd name="connsiteX5" fmla="*/ 277585 w 283026"/>
                    <a:gd name="connsiteY5" fmla="*/ 0 h 11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026" h="1197431">
                      <a:moveTo>
                        <a:pt x="277585" y="0"/>
                      </a:moveTo>
                      <a:lnTo>
                        <a:pt x="283026" y="5441"/>
                      </a:lnTo>
                      <a:lnTo>
                        <a:pt x="283026" y="1197431"/>
                      </a:lnTo>
                      <a:lnTo>
                        <a:pt x="0" y="1197431"/>
                      </a:lnTo>
                      <a:lnTo>
                        <a:pt x="0" y="277584"/>
                      </a:lnTo>
                      <a:lnTo>
                        <a:pt x="277585" y="0"/>
                      </a:lnTo>
                      <a:close/>
                    </a:path>
                  </a:pathLst>
                </a:custGeom>
                <a:solidFill>
                  <a:schemeClr val="bg1">
                    <a:lumMod val="75000"/>
                  </a:schemeClr>
                </a:solidFill>
                <a:ln w="15240">
                  <a:noFill/>
                  <a:prstDash val="solid"/>
                </a:ln>
              </p:spPr>
              <p:txBody>
                <a:bodyPr wrap="square" rtlCol="0" anchor="ctr">
                  <a:noAutofit/>
                </a:bodyPr>
                <a:lstStyle/>
                <a:p>
                  <a:pPr algn="l"/>
                  <a:endParaRPr lang="en-US" dirty="0"/>
                </a:p>
              </p:txBody>
            </p:sp>
            <p:sp>
              <p:nvSpPr>
                <p:cNvPr id="56" name="Freeform: Shape 55">
                  <a:extLst>
                    <a:ext uri="{FF2B5EF4-FFF2-40B4-BE49-F238E27FC236}">
                      <a16:creationId xmlns:a16="http://schemas.microsoft.com/office/drawing/2014/main" id="{C4CABB3E-C452-4ABF-A37E-73CCDED827EF}"/>
                    </a:ext>
                  </a:extLst>
                </p:cNvPr>
                <p:cNvSpPr/>
                <p:nvPr/>
              </p:nvSpPr>
              <p:spPr>
                <a:xfrm>
                  <a:off x="7933287" y="4494204"/>
                  <a:ext cx="283026" cy="1219199"/>
                </a:xfrm>
                <a:custGeom>
                  <a:avLst/>
                  <a:gdLst>
                    <a:gd name="connsiteX0" fmla="*/ 277585 w 283026"/>
                    <a:gd name="connsiteY0" fmla="*/ 0 h 1197431"/>
                    <a:gd name="connsiteX1" fmla="*/ 283026 w 283026"/>
                    <a:gd name="connsiteY1" fmla="*/ 5441 h 1197431"/>
                    <a:gd name="connsiteX2" fmla="*/ 283026 w 283026"/>
                    <a:gd name="connsiteY2" fmla="*/ 1197431 h 1197431"/>
                    <a:gd name="connsiteX3" fmla="*/ 0 w 283026"/>
                    <a:gd name="connsiteY3" fmla="*/ 1197431 h 1197431"/>
                    <a:gd name="connsiteX4" fmla="*/ 0 w 283026"/>
                    <a:gd name="connsiteY4" fmla="*/ 277584 h 1197431"/>
                    <a:gd name="connsiteX5" fmla="*/ 277585 w 283026"/>
                    <a:gd name="connsiteY5" fmla="*/ 0 h 11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026" h="1197431">
                      <a:moveTo>
                        <a:pt x="277585" y="0"/>
                      </a:moveTo>
                      <a:lnTo>
                        <a:pt x="283026" y="5441"/>
                      </a:lnTo>
                      <a:lnTo>
                        <a:pt x="283026" y="1197431"/>
                      </a:lnTo>
                      <a:lnTo>
                        <a:pt x="0" y="1197431"/>
                      </a:lnTo>
                      <a:lnTo>
                        <a:pt x="0" y="277584"/>
                      </a:lnTo>
                      <a:lnTo>
                        <a:pt x="277585" y="0"/>
                      </a:lnTo>
                      <a:close/>
                    </a:path>
                  </a:pathLst>
                </a:custGeom>
                <a:solidFill>
                  <a:schemeClr val="bg1">
                    <a:lumMod val="75000"/>
                  </a:schemeClr>
                </a:solidFill>
                <a:ln w="15240">
                  <a:noFill/>
                  <a:prstDash val="solid"/>
                </a:ln>
              </p:spPr>
              <p:txBody>
                <a:bodyPr wrap="square" rtlCol="0" anchor="ctr">
                  <a:noAutofit/>
                </a:bodyPr>
                <a:lstStyle/>
                <a:p>
                  <a:pPr algn="l"/>
                  <a:endParaRPr lang="en-US" dirty="0"/>
                </a:p>
              </p:txBody>
            </p:sp>
            <p:sp>
              <p:nvSpPr>
                <p:cNvPr id="57" name="Freeform: Shape 56">
                  <a:extLst>
                    <a:ext uri="{FF2B5EF4-FFF2-40B4-BE49-F238E27FC236}">
                      <a16:creationId xmlns:a16="http://schemas.microsoft.com/office/drawing/2014/main" id="{D078FAEE-7D33-4C5F-B7B6-29E9C1DE4FBC}"/>
                    </a:ext>
                  </a:extLst>
                </p:cNvPr>
                <p:cNvSpPr/>
                <p:nvPr/>
              </p:nvSpPr>
              <p:spPr>
                <a:xfrm rot="10800000">
                  <a:off x="7933281" y="5561479"/>
                  <a:ext cx="329207" cy="1519809"/>
                </a:xfrm>
                <a:custGeom>
                  <a:avLst/>
                  <a:gdLst>
                    <a:gd name="connsiteX0" fmla="*/ 277585 w 283026"/>
                    <a:gd name="connsiteY0" fmla="*/ 0 h 1197431"/>
                    <a:gd name="connsiteX1" fmla="*/ 283026 w 283026"/>
                    <a:gd name="connsiteY1" fmla="*/ 5441 h 1197431"/>
                    <a:gd name="connsiteX2" fmla="*/ 283026 w 283026"/>
                    <a:gd name="connsiteY2" fmla="*/ 1197431 h 1197431"/>
                    <a:gd name="connsiteX3" fmla="*/ 0 w 283026"/>
                    <a:gd name="connsiteY3" fmla="*/ 1197431 h 1197431"/>
                    <a:gd name="connsiteX4" fmla="*/ 0 w 283026"/>
                    <a:gd name="connsiteY4" fmla="*/ 277584 h 1197431"/>
                    <a:gd name="connsiteX5" fmla="*/ 277585 w 283026"/>
                    <a:gd name="connsiteY5" fmla="*/ 0 h 119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026" h="1197431">
                      <a:moveTo>
                        <a:pt x="277585" y="0"/>
                      </a:moveTo>
                      <a:lnTo>
                        <a:pt x="283026" y="5441"/>
                      </a:lnTo>
                      <a:lnTo>
                        <a:pt x="283026" y="1197431"/>
                      </a:lnTo>
                      <a:lnTo>
                        <a:pt x="0" y="1197431"/>
                      </a:lnTo>
                      <a:lnTo>
                        <a:pt x="0" y="277584"/>
                      </a:lnTo>
                      <a:lnTo>
                        <a:pt x="277585" y="0"/>
                      </a:lnTo>
                      <a:close/>
                    </a:path>
                  </a:pathLst>
                </a:custGeom>
                <a:solidFill>
                  <a:schemeClr val="bg1">
                    <a:lumMod val="75000"/>
                  </a:schemeClr>
                </a:solidFill>
                <a:ln w="15240">
                  <a:noFill/>
                  <a:prstDash val="solid"/>
                </a:ln>
              </p:spPr>
              <p:txBody>
                <a:bodyPr wrap="square" rtlCol="0" anchor="ctr">
                  <a:noAutofit/>
                </a:bodyPr>
                <a:lstStyle/>
                <a:p>
                  <a:pPr algn="l"/>
                  <a:endParaRPr lang="en-US" dirty="0"/>
                </a:p>
              </p:txBody>
            </p:sp>
          </p:grpSp>
        </p:grpSp>
        <p:sp>
          <p:nvSpPr>
            <p:cNvPr id="71" name="TextBox 70">
              <a:extLst>
                <a:ext uri="{FF2B5EF4-FFF2-40B4-BE49-F238E27FC236}">
                  <a16:creationId xmlns:a16="http://schemas.microsoft.com/office/drawing/2014/main" id="{8B8FB8A0-E18F-4202-8961-C383232D0B5B}"/>
                </a:ext>
              </a:extLst>
            </p:cNvPr>
            <p:cNvSpPr txBox="1"/>
            <p:nvPr/>
          </p:nvSpPr>
          <p:spPr>
            <a:xfrm>
              <a:off x="5807726" y="3355761"/>
              <a:ext cx="3895920" cy="1138773"/>
            </a:xfrm>
            <a:prstGeom prst="rect">
              <a:avLst/>
            </a:prstGeom>
            <a:noFill/>
          </p:spPr>
          <p:txBody>
            <a:bodyPr wrap="square" rtlCol="0">
              <a:spAutoFit/>
            </a:bodyPr>
            <a:lstStyle/>
            <a:p>
              <a:pPr marL="0" indent="0">
                <a:lnSpc>
                  <a:spcPts val="3000"/>
                </a:lnSpc>
                <a:buNone/>
              </a:pPr>
              <a:r>
                <a:rPr lang="en-US" sz="2400" b="1" dirty="0">
                  <a:solidFill>
                    <a:schemeClr val="accent1">
                      <a:lumMod val="75000"/>
                    </a:schemeClr>
                  </a:solidFill>
                  <a:latin typeface="Arial Rounded MT Bold" panose="020F0704030504030204" pitchFamily="34" charset="0"/>
                  <a:ea typeface="Merriweather" pitchFamily="34" charset="-122"/>
                  <a:cs typeface="Merriweather" pitchFamily="34" charset="-120"/>
                </a:rPr>
                <a:t>Seamless User Registration</a:t>
              </a:r>
              <a:endParaRPr lang="en-US" sz="2400" b="1" dirty="0">
                <a:solidFill>
                  <a:schemeClr val="accent1">
                    <a:lumMod val="75000"/>
                  </a:schemeClr>
                </a:solidFill>
                <a:latin typeface="Arial Rounded MT Bold" panose="020F0704030504030204" pitchFamily="34" charset="0"/>
              </a:endParaRPr>
            </a:p>
            <a:p>
              <a:endParaRPr lang="en-US" dirty="0"/>
            </a:p>
          </p:txBody>
        </p:sp>
        <p:sp>
          <p:nvSpPr>
            <p:cNvPr id="74" name="TextBox 73">
              <a:extLst>
                <a:ext uri="{FF2B5EF4-FFF2-40B4-BE49-F238E27FC236}">
                  <a16:creationId xmlns:a16="http://schemas.microsoft.com/office/drawing/2014/main" id="{F742E340-FA5A-4F44-BBFB-5FDBCAF3490D}"/>
                </a:ext>
              </a:extLst>
            </p:cNvPr>
            <p:cNvSpPr txBox="1"/>
            <p:nvPr/>
          </p:nvSpPr>
          <p:spPr>
            <a:xfrm>
              <a:off x="5807726" y="4546113"/>
              <a:ext cx="2923990" cy="2126864"/>
            </a:xfrm>
            <a:prstGeom prst="rect">
              <a:avLst/>
            </a:prstGeom>
            <a:noFill/>
          </p:spPr>
          <p:txBody>
            <a:bodyPr wrap="square" rtlCol="0">
              <a:spAutoFit/>
            </a:bodyPr>
            <a:lstStyle/>
            <a:p>
              <a:pPr marL="0" indent="0">
                <a:lnSpc>
                  <a:spcPts val="3100"/>
                </a:lnSpc>
                <a:buNone/>
              </a:pPr>
              <a:r>
                <a:rPr lang="en-US" sz="1800" dirty="0">
                  <a:solidFill>
                    <a:schemeClr val="accent5">
                      <a:lumMod val="75000"/>
                    </a:schemeClr>
                  </a:solidFill>
                  <a:latin typeface="Lexend" pitchFamily="34" charset="0"/>
                  <a:ea typeface="Lexend" pitchFamily="34" charset="-122"/>
                  <a:cs typeface="Lexend" pitchFamily="34" charset="-120"/>
                </a:rPr>
                <a:t>The application includes a secure and reliable user registration system with input validation.</a:t>
              </a:r>
              <a:endParaRPr lang="en-US" sz="1800" dirty="0">
                <a:solidFill>
                  <a:schemeClr val="accent5">
                    <a:lumMod val="75000"/>
                  </a:schemeClr>
                </a:solidFill>
              </a:endParaRPr>
            </a:p>
            <a:p>
              <a:pPr>
                <a:lnSpc>
                  <a:spcPct val="150000"/>
                </a:lnSpc>
              </a:pPr>
              <a:endParaRPr lang="en-US" dirty="0"/>
            </a:p>
          </p:txBody>
        </p:sp>
      </p:grpSp>
      <p:grpSp>
        <p:nvGrpSpPr>
          <p:cNvPr id="78" name="Group 77">
            <a:extLst>
              <a:ext uri="{FF2B5EF4-FFF2-40B4-BE49-F238E27FC236}">
                <a16:creationId xmlns:a16="http://schemas.microsoft.com/office/drawing/2014/main" id="{8DF41ECD-2C14-41AB-B2FF-54A55A446CF0}"/>
              </a:ext>
            </a:extLst>
          </p:cNvPr>
          <p:cNvGrpSpPr/>
          <p:nvPr/>
        </p:nvGrpSpPr>
        <p:grpSpPr>
          <a:xfrm>
            <a:off x="9244505" y="2008914"/>
            <a:ext cx="3295837" cy="5267836"/>
            <a:chOff x="9244505" y="2008914"/>
            <a:chExt cx="3295837" cy="5267836"/>
          </a:xfrm>
        </p:grpSpPr>
        <p:grpSp>
          <p:nvGrpSpPr>
            <p:cNvPr id="60" name="Group 59">
              <a:extLst>
                <a:ext uri="{FF2B5EF4-FFF2-40B4-BE49-F238E27FC236}">
                  <a16:creationId xmlns:a16="http://schemas.microsoft.com/office/drawing/2014/main" id="{3247C98F-338C-42BB-8355-1F28BD2B1E8A}"/>
                </a:ext>
              </a:extLst>
            </p:cNvPr>
            <p:cNvGrpSpPr/>
            <p:nvPr/>
          </p:nvGrpSpPr>
          <p:grpSpPr>
            <a:xfrm>
              <a:off x="9244509" y="2008914"/>
              <a:ext cx="3210925" cy="5267836"/>
              <a:chOff x="5070345" y="2236484"/>
              <a:chExt cx="2862946" cy="4844806"/>
            </a:xfrm>
          </p:grpSpPr>
          <p:sp>
            <p:nvSpPr>
              <p:cNvPr id="62" name="Rectangle 61">
                <a:extLst>
                  <a:ext uri="{FF2B5EF4-FFF2-40B4-BE49-F238E27FC236}">
                    <a16:creationId xmlns:a16="http://schemas.microsoft.com/office/drawing/2014/main" id="{15227411-8D52-47C2-B023-AB5A7A899555}"/>
                  </a:ext>
                </a:extLst>
              </p:cNvPr>
              <p:cNvSpPr/>
              <p:nvPr/>
            </p:nvSpPr>
            <p:spPr>
              <a:xfrm>
                <a:off x="5070348" y="3996119"/>
                <a:ext cx="2862943" cy="3085171"/>
              </a:xfrm>
              <a:prstGeom prst="rect">
                <a:avLst/>
              </a:prstGeom>
              <a:solidFill>
                <a:schemeClr val="bg2"/>
              </a:solidFill>
              <a:ln w="15240">
                <a:noFill/>
                <a:prstDash val="solid"/>
              </a:ln>
            </p:spPr>
            <p:txBody>
              <a:bodyPr rtlCol="0" anchor="ctr"/>
              <a:lstStyle/>
              <a:p>
                <a:pPr algn="l"/>
                <a:endParaRPr lang="en-US" dirty="0"/>
              </a:p>
            </p:txBody>
          </p:sp>
          <p:sp>
            <p:nvSpPr>
              <p:cNvPr id="63" name="Freeform: Shape 62">
                <a:extLst>
                  <a:ext uri="{FF2B5EF4-FFF2-40B4-BE49-F238E27FC236}">
                    <a16:creationId xmlns:a16="http://schemas.microsoft.com/office/drawing/2014/main" id="{9B2A691A-961A-480B-8A6C-2D5DC7F72922}"/>
                  </a:ext>
                </a:extLst>
              </p:cNvPr>
              <p:cNvSpPr/>
              <p:nvPr/>
            </p:nvSpPr>
            <p:spPr>
              <a:xfrm rot="16200000">
                <a:off x="5622000" y="1684829"/>
                <a:ext cx="1759634" cy="2862943"/>
              </a:xfrm>
              <a:custGeom>
                <a:avLst/>
                <a:gdLst>
                  <a:gd name="connsiteX0" fmla="*/ 919844 w 1730831"/>
                  <a:gd name="connsiteY0" fmla="*/ 0 h 2862943"/>
                  <a:gd name="connsiteX1" fmla="*/ 919844 w 1730831"/>
                  <a:gd name="connsiteY1" fmla="*/ 2862943 h 2862943"/>
                  <a:gd name="connsiteX2" fmla="*/ 0 w 1730831"/>
                  <a:gd name="connsiteY2" fmla="*/ 2862943 h 2862943"/>
                  <a:gd name="connsiteX3" fmla="*/ 0 w 1730831"/>
                  <a:gd name="connsiteY3" fmla="*/ 0 h 2862943"/>
                  <a:gd name="connsiteX4" fmla="*/ 1730831 w 1730831"/>
                  <a:gd name="connsiteY4" fmla="*/ 375559 h 2862943"/>
                  <a:gd name="connsiteX5" fmla="*/ 1325338 w 1730831"/>
                  <a:gd name="connsiteY5" fmla="*/ 751117 h 2862943"/>
                  <a:gd name="connsiteX6" fmla="*/ 919845 w 1730831"/>
                  <a:gd name="connsiteY6" fmla="*/ 751116 h 2862943"/>
                  <a:gd name="connsiteX7" fmla="*/ 919845 w 1730831"/>
                  <a:gd name="connsiteY7" fmla="*/ 1 h 2862943"/>
                  <a:gd name="connsiteX8" fmla="*/ 1325338 w 1730831"/>
                  <a:gd name="connsiteY8" fmla="*/ 1 h 2862943"/>
                  <a:gd name="connsiteX9" fmla="*/ 1730831 w 1730831"/>
                  <a:gd name="connsiteY9" fmla="*/ 375559 h 2862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0831" h="2862943">
                    <a:moveTo>
                      <a:pt x="919844" y="0"/>
                    </a:moveTo>
                    <a:lnTo>
                      <a:pt x="919844" y="2862943"/>
                    </a:lnTo>
                    <a:lnTo>
                      <a:pt x="0" y="2862943"/>
                    </a:lnTo>
                    <a:lnTo>
                      <a:pt x="0" y="0"/>
                    </a:lnTo>
                    <a:close/>
                    <a:moveTo>
                      <a:pt x="1730831" y="375559"/>
                    </a:moveTo>
                    <a:cubicBezTo>
                      <a:pt x="1730831" y="582974"/>
                      <a:pt x="1549286" y="751117"/>
                      <a:pt x="1325338" y="751117"/>
                    </a:cubicBezTo>
                    <a:lnTo>
                      <a:pt x="919845" y="751116"/>
                    </a:lnTo>
                    <a:lnTo>
                      <a:pt x="919845" y="1"/>
                    </a:lnTo>
                    <a:lnTo>
                      <a:pt x="1325338" y="1"/>
                    </a:lnTo>
                    <a:cubicBezTo>
                      <a:pt x="1549286" y="1"/>
                      <a:pt x="1730831" y="168144"/>
                      <a:pt x="1730831" y="375559"/>
                    </a:cubicBezTo>
                    <a:close/>
                  </a:path>
                </a:pathLst>
              </a:custGeom>
              <a:solidFill>
                <a:srgbClr val="FEB4E4"/>
              </a:solidFill>
              <a:ln w="15240">
                <a:noFill/>
                <a:prstDash val="solid"/>
              </a:ln>
            </p:spPr>
            <p:txBody>
              <a:bodyPr wrap="square" rtlCol="0" anchor="ctr">
                <a:noAutofit/>
              </a:bodyPr>
              <a:lstStyle/>
              <a:p>
                <a:pPr algn="l"/>
                <a:endParaRPr lang="en-US" dirty="0"/>
              </a:p>
            </p:txBody>
          </p:sp>
          <p:sp>
            <p:nvSpPr>
              <p:cNvPr id="64" name="Flowchart: Connector 63">
                <a:extLst>
                  <a:ext uri="{FF2B5EF4-FFF2-40B4-BE49-F238E27FC236}">
                    <a16:creationId xmlns:a16="http://schemas.microsoft.com/office/drawing/2014/main" id="{8B8512D3-242A-4A83-BD64-B326D3725A92}"/>
                  </a:ext>
                </a:extLst>
              </p:cNvPr>
              <p:cNvSpPr/>
              <p:nvPr/>
            </p:nvSpPr>
            <p:spPr>
              <a:xfrm>
                <a:off x="5151990" y="2297019"/>
                <a:ext cx="560615" cy="527958"/>
              </a:xfrm>
              <a:prstGeom prst="flowChartConnector">
                <a:avLst/>
              </a:prstGeom>
              <a:solidFill>
                <a:schemeClr val="bg1"/>
              </a:solidFill>
              <a:ln w="15240">
                <a:solidFill>
                  <a:schemeClr val="bg1">
                    <a:lumMod val="95000"/>
                  </a:schemeClr>
                </a:solidFill>
                <a:prstDash val="solid"/>
              </a:ln>
            </p:spPr>
            <p:txBody>
              <a:bodyPr rtlCol="0" anchor="ctr"/>
              <a:lstStyle/>
              <a:p>
                <a:pPr algn="l"/>
                <a:endParaRPr lang="en-US" dirty="0"/>
              </a:p>
            </p:txBody>
          </p:sp>
        </p:grpSp>
        <p:sp>
          <p:nvSpPr>
            <p:cNvPr id="72" name="TextBox 71">
              <a:extLst>
                <a:ext uri="{FF2B5EF4-FFF2-40B4-BE49-F238E27FC236}">
                  <a16:creationId xmlns:a16="http://schemas.microsoft.com/office/drawing/2014/main" id="{B744DCC4-F43B-4910-8F34-9AB255D833CA}"/>
                </a:ext>
              </a:extLst>
            </p:cNvPr>
            <p:cNvSpPr txBox="1"/>
            <p:nvPr/>
          </p:nvSpPr>
          <p:spPr>
            <a:xfrm>
              <a:off x="9244505" y="2981065"/>
              <a:ext cx="3295837" cy="1138773"/>
            </a:xfrm>
            <a:prstGeom prst="rect">
              <a:avLst/>
            </a:prstGeom>
            <a:noFill/>
          </p:spPr>
          <p:txBody>
            <a:bodyPr wrap="square" rtlCol="0">
              <a:spAutoFit/>
            </a:bodyPr>
            <a:lstStyle/>
            <a:p>
              <a:pPr marL="0" indent="0">
                <a:lnSpc>
                  <a:spcPts val="3000"/>
                </a:lnSpc>
                <a:buNone/>
              </a:pPr>
              <a:r>
                <a:rPr lang="en-US" sz="2400" b="1" dirty="0">
                  <a:solidFill>
                    <a:srgbClr val="950D98"/>
                  </a:solidFill>
                  <a:latin typeface="Arial Rounded MT Bold" panose="020F0704030504030204" pitchFamily="34" charset="0"/>
                  <a:ea typeface="Merriweather" pitchFamily="34" charset="-122"/>
                  <a:cs typeface="Merriweather" pitchFamily="34" charset="-120"/>
                </a:rPr>
                <a:t>Modular and Scalable Codebase</a:t>
              </a:r>
              <a:endParaRPr lang="en-US" sz="2400" b="1" dirty="0">
                <a:solidFill>
                  <a:srgbClr val="950D98"/>
                </a:solidFill>
                <a:latin typeface="Arial Rounded MT Bold" panose="020F0704030504030204" pitchFamily="34" charset="0"/>
              </a:endParaRPr>
            </a:p>
            <a:p>
              <a:endParaRPr lang="en-US" dirty="0"/>
            </a:p>
          </p:txBody>
        </p:sp>
        <p:sp>
          <p:nvSpPr>
            <p:cNvPr id="75" name="TextBox 74">
              <a:extLst>
                <a:ext uri="{FF2B5EF4-FFF2-40B4-BE49-F238E27FC236}">
                  <a16:creationId xmlns:a16="http://schemas.microsoft.com/office/drawing/2014/main" id="{54657980-13EF-4308-B06F-979045F4B40D}"/>
                </a:ext>
              </a:extLst>
            </p:cNvPr>
            <p:cNvSpPr txBox="1"/>
            <p:nvPr/>
          </p:nvSpPr>
          <p:spPr>
            <a:xfrm>
              <a:off x="9353745" y="4119838"/>
              <a:ext cx="2923990" cy="2452594"/>
            </a:xfrm>
            <a:prstGeom prst="rect">
              <a:avLst/>
            </a:prstGeom>
            <a:noFill/>
          </p:spPr>
          <p:txBody>
            <a:bodyPr wrap="square" rtlCol="0">
              <a:spAutoFit/>
            </a:bodyPr>
            <a:lstStyle/>
            <a:p>
              <a:pPr marL="0" indent="0">
                <a:lnSpc>
                  <a:spcPts val="3100"/>
                </a:lnSpc>
                <a:buNone/>
              </a:pPr>
              <a:r>
                <a:rPr lang="en-US" sz="1800" dirty="0" err="1">
                  <a:solidFill>
                    <a:srgbClr val="950D98"/>
                  </a:solidFill>
                  <a:latin typeface="Lexend" pitchFamily="34" charset="0"/>
                  <a:ea typeface="Lexend" pitchFamily="34" charset="-122"/>
                  <a:cs typeface="Lexend" pitchFamily="34" charset="-120"/>
                </a:rPr>
                <a:t>CityCompass</a:t>
              </a:r>
              <a:r>
                <a:rPr lang="en-US" sz="1800" dirty="0">
                  <a:solidFill>
                    <a:srgbClr val="950D98"/>
                  </a:solidFill>
                  <a:latin typeface="Lexend" pitchFamily="34" charset="0"/>
                  <a:ea typeface="Lexend" pitchFamily="34" charset="-122"/>
                  <a:cs typeface="Lexend" pitchFamily="34" charset="-120"/>
                </a:rPr>
                <a:t> is built with a modular design, making it easy to add new features and cities in the future.</a:t>
              </a:r>
              <a:endParaRPr lang="en-US" sz="1800" dirty="0">
                <a:solidFill>
                  <a:srgbClr val="950D98"/>
                </a:solidFill>
              </a:endParaRPr>
            </a:p>
            <a:p>
              <a:pPr>
                <a:lnSpc>
                  <a:spcPct val="150000"/>
                </a:lnSpc>
              </a:pPr>
              <a:endParaRPr lang="en-US" dirty="0"/>
            </a:p>
          </p:txBody>
        </p:sp>
      </p:grpSp>
    </p:spTree>
    <p:extLst>
      <p:ext uri="{BB962C8B-B14F-4D97-AF65-F5344CB8AC3E}">
        <p14:creationId xmlns:p14="http://schemas.microsoft.com/office/powerpoint/2010/main" val="164021472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66582C37-6E51-4FE2-A0BC-B39042BCC47C}"/>
              </a:ext>
            </a:extLst>
          </p:cNvPr>
          <p:cNvGrpSpPr/>
          <p:nvPr/>
        </p:nvGrpSpPr>
        <p:grpSpPr>
          <a:xfrm>
            <a:off x="524232" y="-1438791"/>
            <a:ext cx="761603" cy="1332032"/>
            <a:chOff x="511532" y="1251168"/>
            <a:chExt cx="761603" cy="1332032"/>
          </a:xfrm>
        </p:grpSpPr>
        <p:pic>
          <p:nvPicPr>
            <p:cNvPr id="16" name="Image 4" descr="preencoded.png"/>
            <p:cNvPicPr>
              <a:picLocks noChangeAspect="1"/>
            </p:cNvPicPr>
            <p:nvPr/>
          </p:nvPicPr>
          <p:blipFill>
            <a:blip r:embed="rId3"/>
            <a:stretch>
              <a:fillRect/>
            </a:stretch>
          </p:blipFill>
          <p:spPr>
            <a:xfrm>
              <a:off x="511532" y="1384836"/>
              <a:ext cx="748903" cy="1198364"/>
            </a:xfrm>
            <a:prstGeom prst="rect">
              <a:avLst/>
            </a:prstGeom>
            <a:ln>
              <a:noFill/>
            </a:ln>
          </p:spPr>
        </p:pic>
        <p:pic>
          <p:nvPicPr>
            <p:cNvPr id="13" name="Image 3" descr="preencoded.png"/>
            <p:cNvPicPr>
              <a:picLocks noChangeAspect="1"/>
            </p:cNvPicPr>
            <p:nvPr/>
          </p:nvPicPr>
          <p:blipFill>
            <a:blip r:embed="rId4"/>
            <a:stretch>
              <a:fillRect/>
            </a:stretch>
          </p:blipFill>
          <p:spPr>
            <a:xfrm>
              <a:off x="511532" y="1384836"/>
              <a:ext cx="748903" cy="1198364"/>
            </a:xfrm>
            <a:prstGeom prst="rect">
              <a:avLst/>
            </a:prstGeom>
            <a:ln>
              <a:noFill/>
            </a:ln>
          </p:spPr>
        </p:pic>
        <p:pic>
          <p:nvPicPr>
            <p:cNvPr id="10" name="Image 2" descr="preencoded.png"/>
            <p:cNvPicPr>
              <a:picLocks noChangeAspect="1"/>
            </p:cNvPicPr>
            <p:nvPr/>
          </p:nvPicPr>
          <p:blipFill>
            <a:blip r:embed="rId5"/>
            <a:stretch>
              <a:fillRect/>
            </a:stretch>
          </p:blipFill>
          <p:spPr>
            <a:xfrm>
              <a:off x="511532" y="1324372"/>
              <a:ext cx="748903" cy="1198364"/>
            </a:xfrm>
            <a:prstGeom prst="rect">
              <a:avLst/>
            </a:prstGeom>
            <a:ln>
              <a:noFill/>
            </a:ln>
          </p:spPr>
        </p:pic>
        <p:pic>
          <p:nvPicPr>
            <p:cNvPr id="7" name="Image 1" descr="preencoded.png"/>
            <p:cNvPicPr>
              <a:picLocks noChangeAspect="1"/>
            </p:cNvPicPr>
            <p:nvPr/>
          </p:nvPicPr>
          <p:blipFill>
            <a:blip r:embed="rId6"/>
            <a:stretch>
              <a:fillRect/>
            </a:stretch>
          </p:blipFill>
          <p:spPr>
            <a:xfrm>
              <a:off x="524232" y="1301293"/>
              <a:ext cx="748903" cy="1198364"/>
            </a:xfrm>
            <a:prstGeom prst="rect">
              <a:avLst/>
            </a:prstGeom>
            <a:ln>
              <a:noFill/>
            </a:ln>
          </p:spPr>
        </p:pic>
        <p:pic>
          <p:nvPicPr>
            <p:cNvPr id="4" name="Image 0" descr="preencoded.png"/>
            <p:cNvPicPr>
              <a:picLocks noChangeAspect="1"/>
            </p:cNvPicPr>
            <p:nvPr/>
          </p:nvPicPr>
          <p:blipFill>
            <a:blip r:embed="rId7"/>
            <a:stretch>
              <a:fillRect/>
            </a:stretch>
          </p:blipFill>
          <p:spPr>
            <a:xfrm>
              <a:off x="511532" y="1251168"/>
              <a:ext cx="748903" cy="1198364"/>
            </a:xfrm>
            <a:prstGeom prst="rect">
              <a:avLst/>
            </a:prstGeom>
            <a:ln>
              <a:noFill/>
            </a:ln>
          </p:spPr>
        </p:pic>
      </p:grpSp>
      <p:sp>
        <p:nvSpPr>
          <p:cNvPr id="19" name="Rectangle 18">
            <a:extLst>
              <a:ext uri="{FF2B5EF4-FFF2-40B4-BE49-F238E27FC236}">
                <a16:creationId xmlns:a16="http://schemas.microsoft.com/office/drawing/2014/main" id="{EA6D24B2-BAAA-4F8A-B9D0-B385DE25D73A}"/>
              </a:ext>
            </a:extLst>
          </p:cNvPr>
          <p:cNvSpPr/>
          <p:nvPr/>
        </p:nvSpPr>
        <p:spPr>
          <a:xfrm>
            <a:off x="12847320" y="7703820"/>
            <a:ext cx="1703070" cy="434340"/>
          </a:xfrm>
          <a:prstGeom prst="rect">
            <a:avLst/>
          </a:prstGeom>
          <a:solidFill>
            <a:srgbClr val="09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0"/>
          <p:cNvSpPr/>
          <p:nvPr/>
        </p:nvSpPr>
        <p:spPr>
          <a:xfrm>
            <a:off x="536932" y="455374"/>
            <a:ext cx="4225568" cy="624126"/>
          </a:xfrm>
          <a:prstGeom prst="rect">
            <a:avLst/>
          </a:prstGeom>
          <a:noFill/>
          <a:ln/>
        </p:spPr>
        <p:txBody>
          <a:bodyPr wrap="none" lIns="0" tIns="0" rIns="0" bIns="0" rtlCol="0" anchor="t"/>
          <a:lstStyle/>
          <a:p>
            <a:pPr marL="0" indent="0">
              <a:lnSpc>
                <a:spcPts val="3650"/>
              </a:lnSpc>
              <a:buNone/>
            </a:pPr>
            <a:r>
              <a:rPr lang="en-US" sz="3200" dirty="0">
                <a:solidFill>
                  <a:srgbClr val="F5F0F0"/>
                </a:solidFill>
                <a:latin typeface="Merriweather" pitchFamily="34" charset="0"/>
                <a:ea typeface="Merriweather" pitchFamily="34" charset="-122"/>
                <a:cs typeface="Merriweather" pitchFamily="34" charset="-120"/>
              </a:rPr>
              <a:t>Future Improvements</a:t>
            </a:r>
            <a:endParaRPr lang="en-US" sz="3200" dirty="0"/>
          </a:p>
        </p:txBody>
      </p:sp>
      <p:sp>
        <p:nvSpPr>
          <p:cNvPr id="3" name="Text 1"/>
          <p:cNvSpPr/>
          <p:nvPr/>
        </p:nvSpPr>
        <p:spPr>
          <a:xfrm>
            <a:off x="524232" y="1179433"/>
            <a:ext cx="13001268" cy="479108"/>
          </a:xfrm>
          <a:prstGeom prst="rect">
            <a:avLst/>
          </a:prstGeom>
          <a:noFill/>
          <a:ln/>
        </p:spPr>
        <p:txBody>
          <a:bodyPr wrap="square" lIns="0" tIns="0" rIns="0" bIns="0" rtlCol="0" anchor="t"/>
          <a:lstStyle/>
          <a:p>
            <a:pPr marL="0" indent="0">
              <a:lnSpc>
                <a:spcPts val="1850"/>
              </a:lnSpc>
              <a:buNone/>
            </a:pPr>
            <a:r>
              <a:rPr lang="en-US" sz="1600" dirty="0">
                <a:solidFill>
                  <a:srgbClr val="E2E6E9"/>
                </a:solidFill>
                <a:latin typeface="Lexend" pitchFamily="34" charset="0"/>
                <a:ea typeface="Lexend" pitchFamily="34" charset="-122"/>
                <a:cs typeface="Lexend" pitchFamily="34" charset="-120"/>
              </a:rPr>
              <a:t>CityCompass has a promising future with plans for continuous improvement and expansion. The team is committed to enhancing the user experience and providing a comprehensive digital city guide for travelers.</a:t>
            </a:r>
            <a:endParaRPr lang="en-US" sz="1600" dirty="0"/>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2"/>
          <p:cNvSpPr/>
          <p:nvPr/>
        </p:nvSpPr>
        <p:spPr>
          <a:xfrm>
            <a:off x="1497806" y="1976795"/>
            <a:ext cx="1872496" cy="234077"/>
          </a:xfrm>
          <a:prstGeom prst="rect">
            <a:avLst/>
          </a:prstGeom>
          <a:noFill/>
          <a:ln/>
        </p:spPr>
        <p:txBody>
          <a:bodyPr wrap="none" lIns="0" tIns="0" rIns="0" bIns="0" rtlCol="0" anchor="t"/>
          <a:lstStyle/>
          <a:p>
            <a:pPr marL="0" indent="0" algn="l">
              <a:lnSpc>
                <a:spcPts val="1800"/>
              </a:lnSpc>
              <a:buNone/>
            </a:pPr>
            <a:r>
              <a:rPr lang="en-US" sz="2000" dirty="0">
                <a:solidFill>
                  <a:srgbClr val="E2E6E9"/>
                </a:solidFill>
                <a:latin typeface="Merriweather" pitchFamily="34" charset="0"/>
                <a:ea typeface="Merriweather" pitchFamily="34" charset="-122"/>
                <a:cs typeface="Merriweather" pitchFamily="34" charset="-120"/>
              </a:rPr>
              <a:t>Add More Cities</a:t>
            </a:r>
            <a:endParaRPr lang="en-US" sz="2000" dirty="0"/>
          </a:p>
        </p:txBody>
      </p:sp>
      <p:sp>
        <p:nvSpPr>
          <p:cNvPr id="6" name="Text 3"/>
          <p:cNvSpPr/>
          <p:nvPr/>
        </p:nvSpPr>
        <p:spPr>
          <a:xfrm>
            <a:off x="1497806" y="2300645"/>
            <a:ext cx="6960394" cy="239554"/>
          </a:xfrm>
          <a:prstGeom prst="rect">
            <a:avLst/>
          </a:prstGeom>
          <a:noFill/>
          <a:ln/>
        </p:spPr>
        <p:txBody>
          <a:bodyPr wrap="none" lIns="0" tIns="0" rIns="0" bIns="0" rtlCol="0" anchor="t"/>
          <a:lstStyle/>
          <a:p>
            <a:pPr marL="0" indent="0" algn="l">
              <a:lnSpc>
                <a:spcPts val="1850"/>
              </a:lnSpc>
              <a:buNone/>
            </a:pPr>
            <a:r>
              <a:rPr lang="en-US" sz="1400" dirty="0">
                <a:solidFill>
                  <a:srgbClr val="E2E6E9"/>
                </a:solidFill>
                <a:latin typeface="Lexend" pitchFamily="34" charset="0"/>
                <a:ea typeface="Lexend" pitchFamily="34" charset="-122"/>
                <a:cs typeface="Lexend" pitchFamily="34" charset="-120"/>
              </a:rPr>
              <a:t>Expand the database to include more cities with richer details and information.</a:t>
            </a:r>
            <a:endParaRPr lang="en-US" sz="1400" dirty="0"/>
          </a:p>
        </p:txBody>
      </p:sp>
      <p:sp>
        <p:nvSpPr>
          <p:cNvPr id="8" name="Text 4"/>
          <p:cNvSpPr/>
          <p:nvPr/>
        </p:nvSpPr>
        <p:spPr>
          <a:xfrm>
            <a:off x="1497806" y="3175159"/>
            <a:ext cx="3522345" cy="234077"/>
          </a:xfrm>
          <a:prstGeom prst="rect">
            <a:avLst/>
          </a:prstGeom>
          <a:noFill/>
          <a:ln/>
        </p:spPr>
        <p:txBody>
          <a:bodyPr wrap="none" lIns="0" tIns="0" rIns="0" bIns="0" rtlCol="0" anchor="t"/>
          <a:lstStyle/>
          <a:p>
            <a:pPr marL="0" indent="0" algn="l">
              <a:lnSpc>
                <a:spcPts val="1800"/>
              </a:lnSpc>
              <a:buNone/>
            </a:pPr>
            <a:r>
              <a:rPr lang="en-US" sz="2000" dirty="0">
                <a:solidFill>
                  <a:srgbClr val="E2E6E9"/>
                </a:solidFill>
                <a:latin typeface="Merriweather" pitchFamily="34" charset="0"/>
                <a:ea typeface="Merriweather" pitchFamily="34" charset="-122"/>
                <a:cs typeface="Merriweather" pitchFamily="34" charset="-120"/>
              </a:rPr>
              <a:t>Integrate Real-Time Weather Updates</a:t>
            </a:r>
            <a:endParaRPr lang="en-US" sz="2000" dirty="0"/>
          </a:p>
        </p:txBody>
      </p:sp>
      <p:sp>
        <p:nvSpPr>
          <p:cNvPr id="9" name="Text 5"/>
          <p:cNvSpPr/>
          <p:nvPr/>
        </p:nvSpPr>
        <p:spPr>
          <a:xfrm>
            <a:off x="1497806" y="3499009"/>
            <a:ext cx="8344694" cy="239554"/>
          </a:xfrm>
          <a:prstGeom prst="rect">
            <a:avLst/>
          </a:prstGeom>
          <a:noFill/>
          <a:ln/>
        </p:spPr>
        <p:txBody>
          <a:bodyPr wrap="none" lIns="0" tIns="0" rIns="0" bIns="0" rtlCol="0" anchor="t"/>
          <a:lstStyle/>
          <a:p>
            <a:pPr marL="0" indent="0" algn="l">
              <a:lnSpc>
                <a:spcPts val="1850"/>
              </a:lnSpc>
              <a:buNone/>
            </a:pPr>
            <a:r>
              <a:rPr lang="en-US" sz="1400" dirty="0">
                <a:solidFill>
                  <a:srgbClr val="E2E6E9"/>
                </a:solidFill>
                <a:latin typeface="Lexend" pitchFamily="34" charset="0"/>
                <a:ea typeface="Lexend" pitchFamily="34" charset="-122"/>
                <a:cs typeface="Lexend" pitchFamily="34" charset="-120"/>
              </a:rPr>
              <a:t>Provide real-time weather information for each city, enhancing the planning experience.</a:t>
            </a:r>
            <a:endParaRPr lang="en-US" sz="1400" dirty="0"/>
          </a:p>
        </p:txBody>
      </p:sp>
      <p:sp>
        <p:nvSpPr>
          <p:cNvPr id="11" name="Text 6"/>
          <p:cNvSpPr/>
          <p:nvPr/>
        </p:nvSpPr>
        <p:spPr>
          <a:xfrm>
            <a:off x="1497806" y="4373523"/>
            <a:ext cx="2942153" cy="234077"/>
          </a:xfrm>
          <a:prstGeom prst="rect">
            <a:avLst/>
          </a:prstGeom>
          <a:noFill/>
          <a:ln/>
        </p:spPr>
        <p:txBody>
          <a:bodyPr wrap="none" lIns="0" tIns="0" rIns="0" bIns="0" rtlCol="0" anchor="t"/>
          <a:lstStyle/>
          <a:p>
            <a:pPr marL="0" indent="0" algn="l">
              <a:lnSpc>
                <a:spcPts val="1800"/>
              </a:lnSpc>
              <a:buNone/>
            </a:pPr>
            <a:r>
              <a:rPr lang="en-US" sz="2000" dirty="0">
                <a:solidFill>
                  <a:srgbClr val="E2E6E9"/>
                </a:solidFill>
                <a:latin typeface="Merriweather" pitchFamily="34" charset="0"/>
                <a:ea typeface="Merriweather" pitchFamily="34" charset="-122"/>
                <a:cs typeface="Merriweather" pitchFamily="34" charset="-120"/>
              </a:rPr>
              <a:t>Include Travel Cost Estimations</a:t>
            </a:r>
            <a:endParaRPr lang="en-US" sz="2000" dirty="0"/>
          </a:p>
        </p:txBody>
      </p:sp>
      <p:sp>
        <p:nvSpPr>
          <p:cNvPr id="12" name="Text 7"/>
          <p:cNvSpPr/>
          <p:nvPr/>
        </p:nvSpPr>
        <p:spPr>
          <a:xfrm>
            <a:off x="1497806" y="4668550"/>
            <a:ext cx="9132094" cy="274300"/>
          </a:xfrm>
          <a:prstGeom prst="rect">
            <a:avLst/>
          </a:prstGeom>
          <a:noFill/>
          <a:ln/>
        </p:spPr>
        <p:txBody>
          <a:bodyPr wrap="none" lIns="0" tIns="0" rIns="0" bIns="0" rtlCol="0" anchor="t"/>
          <a:lstStyle/>
          <a:p>
            <a:pPr marL="0" indent="0" algn="l">
              <a:lnSpc>
                <a:spcPts val="1850"/>
              </a:lnSpc>
              <a:buNone/>
            </a:pPr>
            <a:r>
              <a:rPr lang="en-US" sz="1400" dirty="0">
                <a:solidFill>
                  <a:srgbClr val="E2E6E9"/>
                </a:solidFill>
                <a:latin typeface="Lexend" pitchFamily="34" charset="0"/>
                <a:ea typeface="Lexend" pitchFamily="34" charset="-122"/>
                <a:cs typeface="Lexend" pitchFamily="34" charset="-120"/>
              </a:rPr>
              <a:t>Offer travel cost estimations and budget planning tools to assist users in managing their expenses.</a:t>
            </a:r>
            <a:endParaRPr lang="en-US" sz="1400" dirty="0"/>
          </a:p>
        </p:txBody>
      </p:sp>
      <p:sp>
        <p:nvSpPr>
          <p:cNvPr id="14" name="Text 8"/>
          <p:cNvSpPr/>
          <p:nvPr/>
        </p:nvSpPr>
        <p:spPr>
          <a:xfrm>
            <a:off x="1497806" y="5571887"/>
            <a:ext cx="1872496" cy="234077"/>
          </a:xfrm>
          <a:prstGeom prst="rect">
            <a:avLst/>
          </a:prstGeom>
          <a:noFill/>
          <a:ln/>
        </p:spPr>
        <p:txBody>
          <a:bodyPr wrap="none" lIns="0" tIns="0" rIns="0" bIns="0" rtlCol="0" anchor="t"/>
          <a:lstStyle/>
          <a:p>
            <a:pPr marL="0" indent="0" algn="l">
              <a:lnSpc>
                <a:spcPts val="1800"/>
              </a:lnSpc>
              <a:buNone/>
            </a:pPr>
            <a:r>
              <a:rPr lang="en-US" sz="2000" dirty="0">
                <a:solidFill>
                  <a:srgbClr val="E2E6E9"/>
                </a:solidFill>
                <a:latin typeface="Merriweather" pitchFamily="34" charset="0"/>
                <a:ea typeface="Merriweather" pitchFamily="34" charset="-122"/>
                <a:cs typeface="Merriweather" pitchFamily="34" charset="-120"/>
              </a:rPr>
              <a:t>Redesign the GUI</a:t>
            </a:r>
            <a:endParaRPr lang="en-US" sz="2000" dirty="0"/>
          </a:p>
        </p:txBody>
      </p:sp>
      <p:sp>
        <p:nvSpPr>
          <p:cNvPr id="15" name="Text 9"/>
          <p:cNvSpPr/>
          <p:nvPr/>
        </p:nvSpPr>
        <p:spPr>
          <a:xfrm>
            <a:off x="1497806" y="5895737"/>
            <a:ext cx="12608362" cy="239554"/>
          </a:xfrm>
          <a:prstGeom prst="rect">
            <a:avLst/>
          </a:prstGeom>
          <a:noFill/>
          <a:ln/>
        </p:spPr>
        <p:txBody>
          <a:bodyPr wrap="none" lIns="0" tIns="0" rIns="0" bIns="0" rtlCol="0" anchor="t"/>
          <a:lstStyle/>
          <a:p>
            <a:pPr marL="0" indent="0" algn="l">
              <a:lnSpc>
                <a:spcPts val="1850"/>
              </a:lnSpc>
              <a:buNone/>
            </a:pPr>
            <a:r>
              <a:rPr lang="en-US" sz="1400" dirty="0">
                <a:solidFill>
                  <a:srgbClr val="E2E6E9"/>
                </a:solidFill>
                <a:latin typeface="Lexend" pitchFamily="34" charset="0"/>
                <a:ea typeface="Lexend" pitchFamily="34" charset="-122"/>
                <a:cs typeface="Lexend" pitchFamily="34" charset="-120"/>
              </a:rPr>
              <a:t>Refine the GUI with advanced frameworks for improved aesthetics and user experience.</a:t>
            </a:r>
            <a:endParaRPr lang="en-US" sz="1400" dirty="0"/>
          </a:p>
        </p:txBody>
      </p:sp>
      <p:grpSp>
        <p:nvGrpSpPr>
          <p:cNvPr id="20" name="Group 19">
            <a:extLst>
              <a:ext uri="{FF2B5EF4-FFF2-40B4-BE49-F238E27FC236}">
                <a16:creationId xmlns:a16="http://schemas.microsoft.com/office/drawing/2014/main" id="{CEA8A680-557C-454B-BF0C-DD909523067A}"/>
              </a:ext>
            </a:extLst>
          </p:cNvPr>
          <p:cNvGrpSpPr/>
          <p:nvPr/>
        </p:nvGrpSpPr>
        <p:grpSpPr>
          <a:xfrm>
            <a:off x="524232" y="1827014"/>
            <a:ext cx="748903" cy="5991820"/>
            <a:chOff x="524232" y="1827014"/>
            <a:chExt cx="748903" cy="5991820"/>
          </a:xfrm>
        </p:grpSpPr>
        <p:pic>
          <p:nvPicPr>
            <p:cNvPr id="4" name="Image 0" descr="preencoded.png"/>
            <p:cNvPicPr>
              <a:picLocks noChangeAspect="1"/>
            </p:cNvPicPr>
            <p:nvPr/>
          </p:nvPicPr>
          <p:blipFill>
            <a:blip r:embed="rId3"/>
            <a:stretch>
              <a:fillRect/>
            </a:stretch>
          </p:blipFill>
          <p:spPr>
            <a:xfrm>
              <a:off x="524232" y="1827014"/>
              <a:ext cx="748903" cy="1198364"/>
            </a:xfrm>
            <a:prstGeom prst="rect">
              <a:avLst/>
            </a:prstGeom>
          </p:spPr>
        </p:pic>
        <p:pic>
          <p:nvPicPr>
            <p:cNvPr id="7" name="Image 1" descr="preencoded.png"/>
            <p:cNvPicPr>
              <a:picLocks noChangeAspect="1"/>
            </p:cNvPicPr>
            <p:nvPr/>
          </p:nvPicPr>
          <p:blipFill>
            <a:blip r:embed="rId4"/>
            <a:stretch>
              <a:fillRect/>
            </a:stretch>
          </p:blipFill>
          <p:spPr>
            <a:xfrm>
              <a:off x="524232" y="3025378"/>
              <a:ext cx="748903" cy="1198364"/>
            </a:xfrm>
            <a:prstGeom prst="rect">
              <a:avLst/>
            </a:prstGeom>
          </p:spPr>
        </p:pic>
        <p:pic>
          <p:nvPicPr>
            <p:cNvPr id="10" name="Image 2" descr="preencoded.png"/>
            <p:cNvPicPr>
              <a:picLocks noChangeAspect="1"/>
            </p:cNvPicPr>
            <p:nvPr/>
          </p:nvPicPr>
          <p:blipFill>
            <a:blip r:embed="rId5"/>
            <a:stretch>
              <a:fillRect/>
            </a:stretch>
          </p:blipFill>
          <p:spPr>
            <a:xfrm>
              <a:off x="524232" y="4223742"/>
              <a:ext cx="748903" cy="1198364"/>
            </a:xfrm>
            <a:prstGeom prst="rect">
              <a:avLst/>
            </a:prstGeom>
          </p:spPr>
        </p:pic>
        <p:pic>
          <p:nvPicPr>
            <p:cNvPr id="13" name="Image 3" descr="preencoded.png"/>
            <p:cNvPicPr>
              <a:picLocks noChangeAspect="1"/>
            </p:cNvPicPr>
            <p:nvPr/>
          </p:nvPicPr>
          <p:blipFill>
            <a:blip r:embed="rId6"/>
            <a:stretch>
              <a:fillRect/>
            </a:stretch>
          </p:blipFill>
          <p:spPr>
            <a:xfrm>
              <a:off x="524232" y="5422106"/>
              <a:ext cx="748903" cy="1198364"/>
            </a:xfrm>
            <a:prstGeom prst="rect">
              <a:avLst/>
            </a:prstGeom>
          </p:spPr>
        </p:pic>
        <p:pic>
          <p:nvPicPr>
            <p:cNvPr id="16" name="Image 4" descr="preencoded.png"/>
            <p:cNvPicPr>
              <a:picLocks noChangeAspect="1"/>
            </p:cNvPicPr>
            <p:nvPr/>
          </p:nvPicPr>
          <p:blipFill>
            <a:blip r:embed="rId7"/>
            <a:stretch>
              <a:fillRect/>
            </a:stretch>
          </p:blipFill>
          <p:spPr>
            <a:xfrm>
              <a:off x="524232" y="6620470"/>
              <a:ext cx="748903" cy="1198364"/>
            </a:xfrm>
            <a:prstGeom prst="rect">
              <a:avLst/>
            </a:prstGeom>
          </p:spPr>
        </p:pic>
      </p:grpSp>
      <p:sp>
        <p:nvSpPr>
          <p:cNvPr id="17" name="Text 10"/>
          <p:cNvSpPr/>
          <p:nvPr/>
        </p:nvSpPr>
        <p:spPr>
          <a:xfrm>
            <a:off x="1497806" y="6770251"/>
            <a:ext cx="2808446" cy="234077"/>
          </a:xfrm>
          <a:prstGeom prst="rect">
            <a:avLst/>
          </a:prstGeom>
          <a:noFill/>
          <a:ln/>
        </p:spPr>
        <p:txBody>
          <a:bodyPr wrap="none" lIns="0" tIns="0" rIns="0" bIns="0" rtlCol="0" anchor="t"/>
          <a:lstStyle/>
          <a:p>
            <a:pPr marL="0" indent="0" algn="l">
              <a:lnSpc>
                <a:spcPts val="1800"/>
              </a:lnSpc>
              <a:buNone/>
            </a:pPr>
            <a:r>
              <a:rPr lang="en-US" sz="2000" dirty="0">
                <a:solidFill>
                  <a:srgbClr val="E2E6E9"/>
                </a:solidFill>
                <a:latin typeface="Merriweather" pitchFamily="34" charset="0"/>
                <a:ea typeface="Merriweather" pitchFamily="34" charset="-122"/>
                <a:cs typeface="Merriweather" pitchFamily="34" charset="-120"/>
              </a:rPr>
              <a:t>Connect to an Online Database</a:t>
            </a:r>
            <a:endParaRPr lang="en-US" sz="2000" dirty="0"/>
          </a:p>
        </p:txBody>
      </p:sp>
      <p:sp>
        <p:nvSpPr>
          <p:cNvPr id="18" name="Text 11"/>
          <p:cNvSpPr/>
          <p:nvPr/>
        </p:nvSpPr>
        <p:spPr>
          <a:xfrm>
            <a:off x="1497806" y="7094101"/>
            <a:ext cx="12608362" cy="239554"/>
          </a:xfrm>
          <a:prstGeom prst="rect">
            <a:avLst/>
          </a:prstGeom>
          <a:noFill/>
          <a:ln/>
        </p:spPr>
        <p:txBody>
          <a:bodyPr wrap="none" lIns="0" tIns="0" rIns="0" bIns="0" rtlCol="0" anchor="t"/>
          <a:lstStyle/>
          <a:p>
            <a:pPr marL="0" indent="0" algn="l">
              <a:lnSpc>
                <a:spcPts val="1850"/>
              </a:lnSpc>
              <a:buNone/>
            </a:pPr>
            <a:r>
              <a:rPr lang="en-US" sz="1400" dirty="0">
                <a:solidFill>
                  <a:srgbClr val="E2E6E9"/>
                </a:solidFill>
                <a:latin typeface="Lexend" pitchFamily="34" charset="0"/>
                <a:ea typeface="Lexend" pitchFamily="34" charset="-122"/>
                <a:cs typeface="Lexend" pitchFamily="34" charset="-120"/>
              </a:rPr>
              <a:t>Integrate the app with an online database for dynamic city data updates and real-time information.</a:t>
            </a:r>
            <a:endParaRPr lang="en-US" sz="1400" dirty="0"/>
          </a:p>
        </p:txBody>
      </p:sp>
      <p:sp>
        <p:nvSpPr>
          <p:cNvPr id="19" name="Rectangle 18">
            <a:extLst>
              <a:ext uri="{FF2B5EF4-FFF2-40B4-BE49-F238E27FC236}">
                <a16:creationId xmlns:a16="http://schemas.microsoft.com/office/drawing/2014/main" id="{EA6D24B2-BAAA-4F8A-B9D0-B385DE25D73A}"/>
              </a:ext>
            </a:extLst>
          </p:cNvPr>
          <p:cNvSpPr/>
          <p:nvPr/>
        </p:nvSpPr>
        <p:spPr>
          <a:xfrm>
            <a:off x="12847320" y="7703820"/>
            <a:ext cx="1703070" cy="434340"/>
          </a:xfrm>
          <a:prstGeom prst="rect">
            <a:avLst/>
          </a:prstGeom>
          <a:solidFill>
            <a:srgbClr val="09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1">
            <a:extLst>
              <a:ext uri="{FF2B5EF4-FFF2-40B4-BE49-F238E27FC236}">
                <a16:creationId xmlns:a16="http://schemas.microsoft.com/office/drawing/2014/main" id="{A6BE5E94-5EEB-4593-BE24-4E8FEC480AEB}"/>
              </a:ext>
            </a:extLst>
          </p:cNvPr>
          <p:cNvSpPr/>
          <p:nvPr/>
        </p:nvSpPr>
        <p:spPr>
          <a:xfrm>
            <a:off x="524232" y="1179433"/>
            <a:ext cx="13001268" cy="479108"/>
          </a:xfrm>
          <a:prstGeom prst="rect">
            <a:avLst/>
          </a:prstGeom>
          <a:noFill/>
          <a:ln/>
        </p:spPr>
        <p:txBody>
          <a:bodyPr wrap="square" lIns="0" tIns="0" rIns="0" bIns="0" rtlCol="0" anchor="t"/>
          <a:lstStyle/>
          <a:p>
            <a:pPr marL="0" indent="0">
              <a:lnSpc>
                <a:spcPts val="1850"/>
              </a:lnSpc>
              <a:buNone/>
            </a:pPr>
            <a:r>
              <a:rPr lang="en-US" sz="1600" dirty="0">
                <a:solidFill>
                  <a:srgbClr val="E2E6E9"/>
                </a:solidFill>
                <a:latin typeface="Lexend" pitchFamily="34" charset="0"/>
                <a:ea typeface="Lexend" pitchFamily="34" charset="-122"/>
                <a:cs typeface="Lexend" pitchFamily="34" charset="-120"/>
              </a:rPr>
              <a:t>CityCompass has a promising future with plans for continuous improvement and expansion. The team is committed to enhancing the user experience and providing a comprehensive digital city guide for travelers.</a:t>
            </a:r>
            <a:endParaRPr lang="en-US" sz="1600" dirty="0"/>
          </a:p>
        </p:txBody>
      </p:sp>
      <p:sp>
        <p:nvSpPr>
          <p:cNvPr id="22" name="Text 0">
            <a:extLst>
              <a:ext uri="{FF2B5EF4-FFF2-40B4-BE49-F238E27FC236}">
                <a16:creationId xmlns:a16="http://schemas.microsoft.com/office/drawing/2014/main" id="{AF2DFBF1-9A65-41C4-B3D0-D169FC858494}"/>
              </a:ext>
            </a:extLst>
          </p:cNvPr>
          <p:cNvSpPr/>
          <p:nvPr/>
        </p:nvSpPr>
        <p:spPr>
          <a:xfrm>
            <a:off x="536932" y="455374"/>
            <a:ext cx="4225568" cy="624126"/>
          </a:xfrm>
          <a:prstGeom prst="rect">
            <a:avLst/>
          </a:prstGeom>
          <a:noFill/>
          <a:ln/>
        </p:spPr>
        <p:txBody>
          <a:bodyPr wrap="none" lIns="0" tIns="0" rIns="0" bIns="0" rtlCol="0" anchor="t"/>
          <a:lstStyle/>
          <a:p>
            <a:pPr marL="0" indent="0">
              <a:lnSpc>
                <a:spcPts val="3650"/>
              </a:lnSpc>
              <a:buNone/>
            </a:pPr>
            <a:r>
              <a:rPr lang="en-US" sz="3200" dirty="0">
                <a:solidFill>
                  <a:srgbClr val="F5F0F0"/>
                </a:solidFill>
                <a:latin typeface="Merriweather" pitchFamily="34" charset="0"/>
                <a:ea typeface="Merriweather" pitchFamily="34" charset="-122"/>
                <a:cs typeface="Merriweather" pitchFamily="34" charset="-120"/>
              </a:rPr>
              <a:t>Future Improvements</a:t>
            </a:r>
            <a:endParaRPr lang="en-US" sz="3200" dirty="0"/>
          </a:p>
        </p:txBody>
      </p:sp>
    </p:spTree>
    <p:extLst>
      <p:ext uri="{BB962C8B-B14F-4D97-AF65-F5344CB8AC3E}">
        <p14:creationId xmlns:p14="http://schemas.microsoft.com/office/powerpoint/2010/main" val="6317068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63798" y="905232"/>
            <a:ext cx="6170771" cy="771287"/>
          </a:xfrm>
          <a:prstGeom prst="rect">
            <a:avLst/>
          </a:prstGeom>
          <a:noFill/>
          <a:ln/>
        </p:spPr>
        <p:txBody>
          <a:bodyPr wrap="non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Conclusion</a:t>
            </a:r>
            <a:endParaRPr lang="en-US" sz="4850" dirty="0"/>
          </a:p>
        </p:txBody>
      </p:sp>
      <p:sp>
        <p:nvSpPr>
          <p:cNvPr id="3" name="Shape 1"/>
          <p:cNvSpPr/>
          <p:nvPr/>
        </p:nvSpPr>
        <p:spPr>
          <a:xfrm>
            <a:off x="863798" y="2447806"/>
            <a:ext cx="555308" cy="555308"/>
          </a:xfrm>
          <a:prstGeom prst="roundRect">
            <a:avLst>
              <a:gd name="adj" fmla="val 18669"/>
            </a:avLst>
          </a:prstGeom>
          <a:solidFill>
            <a:srgbClr val="003180"/>
          </a:solidFill>
          <a:ln w="15240">
            <a:solidFill>
              <a:srgbClr val="194A99"/>
            </a:solidFill>
            <a:prstDash val="solid"/>
          </a:ln>
        </p:spPr>
      </p:sp>
      <p:sp>
        <p:nvSpPr>
          <p:cNvPr id="4" name="Text 2"/>
          <p:cNvSpPr/>
          <p:nvPr/>
        </p:nvSpPr>
        <p:spPr>
          <a:xfrm>
            <a:off x="1060013" y="2540318"/>
            <a:ext cx="162878" cy="370284"/>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Merriweather" pitchFamily="34" charset="0"/>
                <a:ea typeface="Merriweather" pitchFamily="34" charset="-122"/>
                <a:cs typeface="Merriweather" pitchFamily="34" charset="-120"/>
              </a:rPr>
              <a:t>1</a:t>
            </a:r>
            <a:endParaRPr lang="en-US" sz="2900" dirty="0"/>
          </a:p>
        </p:txBody>
      </p:sp>
      <p:sp>
        <p:nvSpPr>
          <p:cNvPr id="5" name="Text 3"/>
          <p:cNvSpPr/>
          <p:nvPr/>
        </p:nvSpPr>
        <p:spPr>
          <a:xfrm>
            <a:off x="1665923" y="2447806"/>
            <a:ext cx="3085386"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Summary</a:t>
            </a:r>
            <a:endParaRPr lang="en-US" sz="2400" dirty="0"/>
          </a:p>
        </p:txBody>
      </p:sp>
      <p:sp>
        <p:nvSpPr>
          <p:cNvPr id="6" name="Text 4"/>
          <p:cNvSpPr/>
          <p:nvPr/>
        </p:nvSpPr>
        <p:spPr>
          <a:xfrm>
            <a:off x="1665923" y="2981325"/>
            <a:ext cx="3334226" cy="4342924"/>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Lexend" pitchFamily="34" charset="0"/>
                <a:ea typeface="Lexend" pitchFamily="34" charset="-122"/>
                <a:cs typeface="Lexend" pitchFamily="34" charset="-120"/>
              </a:rPr>
              <a:t>The </a:t>
            </a:r>
            <a:r>
              <a:rPr lang="en-US" sz="1900" dirty="0" err="1">
                <a:solidFill>
                  <a:srgbClr val="E2E6E9"/>
                </a:solidFill>
                <a:latin typeface="Lexend" pitchFamily="34" charset="0"/>
                <a:ea typeface="Lexend" pitchFamily="34" charset="-122"/>
                <a:cs typeface="Lexend" pitchFamily="34" charset="-120"/>
              </a:rPr>
              <a:t>CityCompass</a:t>
            </a:r>
            <a:r>
              <a:rPr lang="en-US" sz="1900" dirty="0">
                <a:solidFill>
                  <a:srgbClr val="E2E6E9"/>
                </a:solidFill>
                <a:latin typeface="Lexend" pitchFamily="34" charset="0"/>
                <a:ea typeface="Lexend" pitchFamily="34" charset="-122"/>
                <a:cs typeface="Lexend" pitchFamily="34" charset="-120"/>
              </a:rPr>
              <a:t> project successfully uses Java and object-oriented principles to create an interactive, modular, and extensible travel guide app. Users can explore different cities and gain valuable insights into accommodations, attractions, and shopping spots.</a:t>
            </a:r>
            <a:endParaRPr lang="en-US" sz="1900" dirty="0"/>
          </a:p>
        </p:txBody>
      </p:sp>
      <p:sp>
        <p:nvSpPr>
          <p:cNvPr id="7" name="Shape 5"/>
          <p:cNvSpPr/>
          <p:nvPr/>
        </p:nvSpPr>
        <p:spPr>
          <a:xfrm>
            <a:off x="5246965" y="2447806"/>
            <a:ext cx="555308" cy="555308"/>
          </a:xfrm>
          <a:prstGeom prst="roundRect">
            <a:avLst>
              <a:gd name="adj" fmla="val 18669"/>
            </a:avLst>
          </a:prstGeom>
          <a:solidFill>
            <a:srgbClr val="003180"/>
          </a:solidFill>
          <a:ln w="15240">
            <a:solidFill>
              <a:srgbClr val="194A99"/>
            </a:solidFill>
            <a:prstDash val="solid"/>
          </a:ln>
        </p:spPr>
      </p:sp>
      <p:sp>
        <p:nvSpPr>
          <p:cNvPr id="8" name="Text 6"/>
          <p:cNvSpPr/>
          <p:nvPr/>
        </p:nvSpPr>
        <p:spPr>
          <a:xfrm>
            <a:off x="5413891" y="2540318"/>
            <a:ext cx="221456" cy="370284"/>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Merriweather" pitchFamily="34" charset="0"/>
                <a:ea typeface="Merriweather" pitchFamily="34" charset="-122"/>
                <a:cs typeface="Merriweather" pitchFamily="34" charset="-120"/>
              </a:rPr>
              <a:t>2</a:t>
            </a:r>
            <a:endParaRPr lang="en-US" sz="2900" dirty="0"/>
          </a:p>
        </p:txBody>
      </p:sp>
      <p:sp>
        <p:nvSpPr>
          <p:cNvPr id="9" name="Text 7"/>
          <p:cNvSpPr/>
          <p:nvPr/>
        </p:nvSpPr>
        <p:spPr>
          <a:xfrm>
            <a:off x="6049089" y="2447806"/>
            <a:ext cx="3085386"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Key Achievements</a:t>
            </a:r>
            <a:endParaRPr lang="en-US" sz="2400" dirty="0"/>
          </a:p>
        </p:txBody>
      </p:sp>
      <p:sp>
        <p:nvSpPr>
          <p:cNvPr id="10" name="Text 8"/>
          <p:cNvSpPr/>
          <p:nvPr/>
        </p:nvSpPr>
        <p:spPr>
          <a:xfrm>
            <a:off x="6049089" y="2981325"/>
            <a:ext cx="3334226" cy="3158490"/>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Lexend" pitchFamily="34" charset="0"/>
                <a:ea typeface="Lexend" pitchFamily="34" charset="-122"/>
                <a:cs typeface="Lexend" pitchFamily="34" charset="-120"/>
              </a:rPr>
              <a:t>Effective use of OOP principles like inheritance, polymorphism, and encapsulation. - An interactive application that meets the user’s needs while being easy to extend and maintain.</a:t>
            </a:r>
            <a:endParaRPr lang="en-US" sz="1900" dirty="0"/>
          </a:p>
        </p:txBody>
      </p:sp>
      <p:sp>
        <p:nvSpPr>
          <p:cNvPr id="11" name="Shape 9"/>
          <p:cNvSpPr/>
          <p:nvPr/>
        </p:nvSpPr>
        <p:spPr>
          <a:xfrm>
            <a:off x="9630132" y="2447806"/>
            <a:ext cx="555308" cy="555308"/>
          </a:xfrm>
          <a:prstGeom prst="roundRect">
            <a:avLst>
              <a:gd name="adj" fmla="val 18669"/>
            </a:avLst>
          </a:prstGeom>
          <a:solidFill>
            <a:srgbClr val="003180"/>
          </a:solidFill>
          <a:ln w="15240">
            <a:solidFill>
              <a:srgbClr val="194A99"/>
            </a:solidFill>
            <a:prstDash val="solid"/>
          </a:ln>
        </p:spPr>
      </p:sp>
      <p:sp>
        <p:nvSpPr>
          <p:cNvPr id="12" name="Text 10"/>
          <p:cNvSpPr/>
          <p:nvPr/>
        </p:nvSpPr>
        <p:spPr>
          <a:xfrm>
            <a:off x="9804083" y="2540318"/>
            <a:ext cx="207407" cy="370284"/>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Merriweather" pitchFamily="34" charset="0"/>
                <a:ea typeface="Merriweather" pitchFamily="34" charset="-122"/>
                <a:cs typeface="Merriweather" pitchFamily="34" charset="-120"/>
              </a:rPr>
              <a:t>3</a:t>
            </a:r>
            <a:endParaRPr lang="en-US" sz="2900" dirty="0"/>
          </a:p>
        </p:txBody>
      </p:sp>
      <p:sp>
        <p:nvSpPr>
          <p:cNvPr id="13" name="Text 11"/>
          <p:cNvSpPr/>
          <p:nvPr/>
        </p:nvSpPr>
        <p:spPr>
          <a:xfrm>
            <a:off x="10432256" y="2447806"/>
            <a:ext cx="3085386" cy="385524"/>
          </a:xfrm>
          <a:prstGeom prst="rect">
            <a:avLst/>
          </a:prstGeom>
          <a:noFill/>
          <a:ln/>
        </p:spPr>
        <p:txBody>
          <a:bodyPr wrap="none" lIns="0" tIns="0" rIns="0" bIns="0" rtlCol="0" anchor="t"/>
          <a:lstStyle/>
          <a:p>
            <a:pPr marL="0" indent="0">
              <a:lnSpc>
                <a:spcPts val="3000"/>
              </a:lnSpc>
              <a:buNone/>
            </a:pPr>
            <a:r>
              <a:rPr lang="en-US" sz="2400" dirty="0">
                <a:solidFill>
                  <a:srgbClr val="E2E6E9"/>
                </a:solidFill>
                <a:latin typeface="Merriweather" pitchFamily="34" charset="0"/>
                <a:ea typeface="Merriweather" pitchFamily="34" charset="-122"/>
                <a:cs typeface="Merriweather" pitchFamily="34" charset="-120"/>
              </a:rPr>
              <a:t>Next Steps</a:t>
            </a:r>
            <a:endParaRPr lang="en-US" sz="2400" dirty="0"/>
          </a:p>
        </p:txBody>
      </p:sp>
      <p:sp>
        <p:nvSpPr>
          <p:cNvPr id="14" name="Text 12"/>
          <p:cNvSpPr/>
          <p:nvPr/>
        </p:nvSpPr>
        <p:spPr>
          <a:xfrm>
            <a:off x="10432256" y="2981325"/>
            <a:ext cx="3334226" cy="1974056"/>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Lexend" pitchFamily="34" charset="0"/>
                <a:ea typeface="Lexend" pitchFamily="34" charset="-122"/>
                <a:cs typeface="Lexend" pitchFamily="34" charset="-120"/>
              </a:rPr>
              <a:t>The team plans to add more cities, improve the user interface, and integrate new features based on user feedback.</a:t>
            </a:r>
            <a:endParaRPr lang="en-US" sz="1900" dirty="0"/>
          </a:p>
        </p:txBody>
      </p:sp>
      <p:sp>
        <p:nvSpPr>
          <p:cNvPr id="15" name="Rectangle 14">
            <a:extLst>
              <a:ext uri="{FF2B5EF4-FFF2-40B4-BE49-F238E27FC236}">
                <a16:creationId xmlns:a16="http://schemas.microsoft.com/office/drawing/2014/main" id="{C00512D9-9339-4B03-BFC9-3AD6EC0A71E2}"/>
              </a:ext>
            </a:extLst>
          </p:cNvPr>
          <p:cNvSpPr/>
          <p:nvPr/>
        </p:nvSpPr>
        <p:spPr>
          <a:xfrm>
            <a:off x="12847320" y="7703820"/>
            <a:ext cx="1703070" cy="434340"/>
          </a:xfrm>
          <a:prstGeom prst="rect">
            <a:avLst/>
          </a:prstGeom>
          <a:solidFill>
            <a:srgbClr val="09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452917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00512D9-9339-4B03-BFC9-3AD6EC0A71E2}"/>
              </a:ext>
            </a:extLst>
          </p:cNvPr>
          <p:cNvSpPr/>
          <p:nvPr/>
        </p:nvSpPr>
        <p:spPr>
          <a:xfrm>
            <a:off x="12847320" y="7703820"/>
            <a:ext cx="1703070" cy="434340"/>
          </a:xfrm>
          <a:prstGeom prst="rect">
            <a:avLst/>
          </a:prstGeom>
          <a:solidFill>
            <a:srgbClr val="09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1208">
            <a:hlinkClick r:id="" action="ppaction://media"/>
            <a:extLst>
              <a:ext uri="{FF2B5EF4-FFF2-40B4-BE49-F238E27FC236}">
                <a16:creationId xmlns:a16="http://schemas.microsoft.com/office/drawing/2014/main" id="{C0D62FCF-73D4-4996-9D6B-EDD410C4576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57401" y="698714"/>
            <a:ext cx="6870700" cy="3864768"/>
          </a:xfrm>
          <a:prstGeom prst="rect">
            <a:avLst/>
          </a:prstGeom>
          <a:effectLst>
            <a:outerShdw blurRad="50800" dist="38100" dir="8100000" algn="tr" rotWithShape="0">
              <a:schemeClr val="bg1">
                <a:alpha val="40000"/>
              </a:schemeClr>
            </a:outerShdw>
            <a:reflection blurRad="6350" stA="51000" endPos="25000" dist="139700" dir="5400000" sy="-100000" algn="bl" rotWithShape="0"/>
          </a:effectLst>
          <a:scene3d>
            <a:camera prst="perspectiveRight"/>
            <a:lightRig rig="threePt" dir="t"/>
          </a:scene3d>
        </p:spPr>
      </p:pic>
      <p:sp>
        <p:nvSpPr>
          <p:cNvPr id="18" name="TextBox 17">
            <a:extLst>
              <a:ext uri="{FF2B5EF4-FFF2-40B4-BE49-F238E27FC236}">
                <a16:creationId xmlns:a16="http://schemas.microsoft.com/office/drawing/2014/main" id="{8137B628-81D8-4002-94F0-32877AB9FEBB}"/>
              </a:ext>
            </a:extLst>
          </p:cNvPr>
          <p:cNvSpPr txBox="1"/>
          <p:nvPr/>
        </p:nvSpPr>
        <p:spPr>
          <a:xfrm>
            <a:off x="9423400" y="559014"/>
            <a:ext cx="4745990" cy="11113812"/>
          </a:xfrm>
          <a:prstGeom prst="rect">
            <a:avLst/>
          </a:prstGeom>
          <a:noFill/>
        </p:spPr>
        <p:txBody>
          <a:bodyPr wrap="square" rtlCol="0">
            <a:spAutoFit/>
          </a:bodyPr>
          <a:lstStyle/>
          <a:p>
            <a:r>
              <a:rPr lang="en-US" sz="3200" b="1" dirty="0">
                <a:solidFill>
                  <a:schemeClr val="accent1">
                    <a:lumMod val="60000"/>
                    <a:lumOff val="40000"/>
                  </a:schemeClr>
                </a:solidFill>
                <a:latin typeface="Arial Black" panose="020B0A04020102020204" pitchFamily="34" charset="0"/>
              </a:rPr>
              <a:t>Thank You Everyone</a:t>
            </a:r>
            <a:br>
              <a:rPr lang="en-US" sz="2000" b="1" dirty="0">
                <a:solidFill>
                  <a:schemeClr val="bg1">
                    <a:lumMod val="95000"/>
                  </a:schemeClr>
                </a:solidFill>
                <a:latin typeface="Arial Black" panose="020B0A04020102020204" pitchFamily="34" charset="0"/>
              </a:rPr>
            </a:br>
            <a:endParaRPr lang="en-US" sz="2000" b="1" dirty="0">
              <a:solidFill>
                <a:schemeClr val="bg1">
                  <a:lumMod val="95000"/>
                </a:schemeClr>
              </a:solidFill>
              <a:latin typeface="Arial Black" panose="020B0A04020102020204" pitchFamily="34" charset="0"/>
            </a:endParaRPr>
          </a:p>
          <a:p>
            <a:r>
              <a:rPr lang="en-US" sz="2400" b="1" dirty="0">
                <a:solidFill>
                  <a:schemeClr val="accent2">
                    <a:lumMod val="20000"/>
                    <a:lumOff val="80000"/>
                  </a:schemeClr>
                </a:solidFill>
                <a:latin typeface="Arial Black" panose="020B0A04020102020204" pitchFamily="34" charset="0"/>
              </a:rPr>
              <a:t>Submitted to :</a:t>
            </a:r>
          </a:p>
          <a:p>
            <a:pPr>
              <a:spcBef>
                <a:spcPts val="300"/>
              </a:spcBef>
            </a:pPr>
            <a:br>
              <a:rPr lang="en-US" sz="2400" b="1" dirty="0">
                <a:solidFill>
                  <a:schemeClr val="bg1">
                    <a:lumMod val="95000"/>
                  </a:schemeClr>
                </a:solidFill>
                <a:latin typeface="Book Antiqua" panose="02040602050305030304" pitchFamily="18" charset="0"/>
              </a:rPr>
            </a:br>
            <a:r>
              <a:rPr lang="en-US" sz="3200" b="1" dirty="0">
                <a:solidFill>
                  <a:schemeClr val="bg1">
                    <a:lumMod val="95000"/>
                  </a:schemeClr>
                </a:solidFill>
                <a:latin typeface="Book Antiqua" panose="02040602050305030304" pitchFamily="18" charset="0"/>
              </a:rPr>
              <a:t>Mr. Al-Imtiaz</a:t>
            </a:r>
            <a:br>
              <a:rPr lang="en-US" sz="2400" b="1" dirty="0">
                <a:solidFill>
                  <a:schemeClr val="bg1">
                    <a:lumMod val="95000"/>
                  </a:schemeClr>
                </a:solidFill>
                <a:latin typeface="Book Antiqua" panose="02040602050305030304" pitchFamily="18" charset="0"/>
              </a:rPr>
            </a:br>
            <a:r>
              <a:rPr lang="en-US" b="1" dirty="0">
                <a:solidFill>
                  <a:schemeClr val="bg1">
                    <a:lumMod val="95000"/>
                  </a:schemeClr>
                </a:solidFill>
                <a:latin typeface="Trebuchet MS" panose="020B0603020202020204" pitchFamily="34" charset="0"/>
              </a:rPr>
              <a:t>Associate Professor &amp; Head, Dept. Of CSE </a:t>
            </a:r>
          </a:p>
          <a:p>
            <a:pPr>
              <a:spcBef>
                <a:spcPts val="300"/>
              </a:spcBef>
            </a:pPr>
            <a:r>
              <a:rPr lang="en-US" b="1" dirty="0">
                <a:solidFill>
                  <a:schemeClr val="bg1">
                    <a:lumMod val="95000"/>
                  </a:schemeClr>
                </a:solidFill>
                <a:latin typeface="Trebuchet MS" panose="020B0603020202020204" pitchFamily="34" charset="0"/>
              </a:rPr>
              <a:t>University of Information Technology &amp; Sciences (UITS)</a:t>
            </a:r>
          </a:p>
          <a:p>
            <a:pPr>
              <a:spcBef>
                <a:spcPts val="300"/>
              </a:spcBef>
            </a:pPr>
            <a:endParaRPr lang="en-US" sz="2400" b="1" dirty="0">
              <a:solidFill>
                <a:schemeClr val="bg1">
                  <a:lumMod val="95000"/>
                </a:schemeClr>
              </a:solidFill>
              <a:latin typeface="Book Antiqua" panose="02040602050305030304" pitchFamily="18" charset="0"/>
            </a:endParaRPr>
          </a:p>
          <a:p>
            <a:pPr>
              <a:spcBef>
                <a:spcPts val="300"/>
              </a:spcBef>
            </a:pPr>
            <a:r>
              <a:rPr lang="en-US" sz="2800" b="1" dirty="0" err="1">
                <a:solidFill>
                  <a:schemeClr val="bg1">
                    <a:lumMod val="95000"/>
                  </a:schemeClr>
                </a:solidFill>
                <a:latin typeface="Book Antiqua" panose="02040602050305030304" pitchFamily="18" charset="0"/>
              </a:rPr>
              <a:t>Propa</a:t>
            </a:r>
            <a:r>
              <a:rPr lang="en-US" sz="2800" b="1" dirty="0">
                <a:solidFill>
                  <a:schemeClr val="bg1">
                    <a:lumMod val="95000"/>
                  </a:schemeClr>
                </a:solidFill>
                <a:latin typeface="Book Antiqua" panose="02040602050305030304" pitchFamily="18" charset="0"/>
              </a:rPr>
              <a:t> </a:t>
            </a:r>
            <a:r>
              <a:rPr lang="en-US" sz="2800" b="1" dirty="0" err="1">
                <a:solidFill>
                  <a:schemeClr val="bg1">
                    <a:lumMod val="95000"/>
                  </a:schemeClr>
                </a:solidFill>
                <a:latin typeface="Book Antiqua" panose="02040602050305030304" pitchFamily="18" charset="0"/>
              </a:rPr>
              <a:t>Punam</a:t>
            </a:r>
            <a:endParaRPr lang="en-US" sz="2800" b="1" dirty="0">
              <a:solidFill>
                <a:schemeClr val="bg1">
                  <a:lumMod val="95000"/>
                </a:schemeClr>
              </a:solidFill>
              <a:latin typeface="Book Antiqua" panose="02040602050305030304" pitchFamily="18" charset="0"/>
            </a:endParaRPr>
          </a:p>
          <a:p>
            <a:pPr>
              <a:spcBef>
                <a:spcPts val="300"/>
              </a:spcBef>
            </a:pPr>
            <a:r>
              <a:rPr lang="en-US" b="1" dirty="0">
                <a:solidFill>
                  <a:schemeClr val="bg1">
                    <a:lumMod val="95000"/>
                  </a:schemeClr>
                </a:solidFill>
                <a:latin typeface="Trebuchet MS" panose="020B0603020202020204" pitchFamily="34" charset="0"/>
              </a:rPr>
              <a:t>Lecturer, Dept. Of CSE </a:t>
            </a:r>
          </a:p>
          <a:p>
            <a:pPr>
              <a:spcBef>
                <a:spcPts val="300"/>
              </a:spcBef>
            </a:pPr>
            <a:r>
              <a:rPr lang="en-US" b="1" dirty="0">
                <a:solidFill>
                  <a:schemeClr val="bg1">
                    <a:lumMod val="95000"/>
                  </a:schemeClr>
                </a:solidFill>
                <a:latin typeface="Trebuchet MS" panose="020B0603020202020204" pitchFamily="34" charset="0"/>
              </a:rPr>
              <a:t>University of Information Technology &amp; Sciences (UITS)</a:t>
            </a:r>
          </a:p>
          <a:p>
            <a:br>
              <a:rPr lang="en-US" sz="2400" b="1" dirty="0">
                <a:solidFill>
                  <a:schemeClr val="bg1">
                    <a:lumMod val="95000"/>
                  </a:schemeClr>
                </a:solidFill>
                <a:latin typeface="Arial Black" panose="020B0A04020102020204" pitchFamily="34" charset="0"/>
              </a:rPr>
            </a:br>
            <a:br>
              <a:rPr lang="en-US" sz="2400" b="1" dirty="0">
                <a:solidFill>
                  <a:schemeClr val="bg1">
                    <a:lumMod val="95000"/>
                  </a:schemeClr>
                </a:solidFill>
                <a:latin typeface="Arial Black" panose="020B0A04020102020204" pitchFamily="34" charset="0"/>
              </a:rPr>
            </a:br>
            <a:r>
              <a:rPr lang="en-US" sz="2400" b="1" dirty="0">
                <a:solidFill>
                  <a:schemeClr val="bg1">
                    <a:lumMod val="95000"/>
                  </a:schemeClr>
                </a:solidFill>
                <a:latin typeface="Arial Black" panose="020B0A04020102020204" pitchFamily="34" charset="0"/>
              </a:rPr>
              <a:t>Presented By : </a:t>
            </a:r>
            <a:br>
              <a:rPr lang="en-US" sz="2000" b="1" dirty="0">
                <a:solidFill>
                  <a:schemeClr val="bg1">
                    <a:lumMod val="95000"/>
                  </a:schemeClr>
                </a:solidFill>
                <a:latin typeface="Arial Black" panose="020B0A04020102020204" pitchFamily="34" charset="0"/>
              </a:rPr>
            </a:br>
            <a:endParaRPr lang="en-US" sz="2000" b="1" dirty="0">
              <a:solidFill>
                <a:schemeClr val="bg1">
                  <a:lumMod val="95000"/>
                </a:schemeClr>
              </a:solidFill>
              <a:latin typeface="Arial Black" panose="020B0A04020102020204" pitchFamily="34" charset="0"/>
            </a:endParaRPr>
          </a:p>
          <a:p>
            <a:pPr>
              <a:lnSpc>
                <a:spcPct val="150000"/>
              </a:lnSpc>
            </a:pPr>
            <a:r>
              <a:rPr lang="en-US" b="1" dirty="0">
                <a:solidFill>
                  <a:schemeClr val="bg1">
                    <a:lumMod val="95000"/>
                  </a:schemeClr>
                </a:solidFill>
                <a:latin typeface="Book Antiqua" panose="02040602050305030304" pitchFamily="18" charset="0"/>
              </a:rPr>
              <a:t>MEHERAB HASAN SABIT</a:t>
            </a:r>
          </a:p>
          <a:p>
            <a:pPr>
              <a:lnSpc>
                <a:spcPct val="150000"/>
              </a:lnSpc>
            </a:pPr>
            <a:r>
              <a:rPr lang="en-US" b="1" dirty="0">
                <a:solidFill>
                  <a:schemeClr val="bg1">
                    <a:lumMod val="95000"/>
                  </a:schemeClr>
                </a:solidFill>
                <a:latin typeface="Book Antiqua" panose="02040602050305030304" pitchFamily="18" charset="0"/>
              </a:rPr>
              <a:t>ID : 0432410005101008</a:t>
            </a:r>
            <a:br>
              <a:rPr lang="en-US" b="1" dirty="0">
                <a:solidFill>
                  <a:schemeClr val="bg1">
                    <a:lumMod val="95000"/>
                  </a:schemeClr>
                </a:solidFill>
                <a:latin typeface="Book Antiqua" panose="02040602050305030304" pitchFamily="18" charset="0"/>
              </a:rPr>
            </a:br>
            <a:endParaRPr lang="en-US" b="1" dirty="0">
              <a:solidFill>
                <a:schemeClr val="bg1">
                  <a:lumMod val="95000"/>
                </a:schemeClr>
              </a:solidFill>
              <a:latin typeface="Book Antiqua" panose="02040602050305030304" pitchFamily="18" charset="0"/>
            </a:endParaRPr>
          </a:p>
          <a:p>
            <a:pPr>
              <a:lnSpc>
                <a:spcPct val="150000"/>
              </a:lnSpc>
            </a:pPr>
            <a:r>
              <a:rPr lang="en-US" b="1" dirty="0">
                <a:solidFill>
                  <a:schemeClr val="bg1">
                    <a:lumMod val="95000"/>
                  </a:schemeClr>
                </a:solidFill>
                <a:latin typeface="Book Antiqua" panose="02040602050305030304" pitchFamily="18" charset="0"/>
              </a:rPr>
              <a:t>JAWAD-UL-KARIM</a:t>
            </a:r>
            <a:br>
              <a:rPr lang="en-US" b="1" dirty="0">
                <a:solidFill>
                  <a:schemeClr val="bg1">
                    <a:lumMod val="95000"/>
                  </a:schemeClr>
                </a:solidFill>
                <a:latin typeface="Book Antiqua" panose="02040602050305030304" pitchFamily="18" charset="0"/>
              </a:rPr>
            </a:br>
            <a:r>
              <a:rPr lang="en-US" b="1" dirty="0">
                <a:solidFill>
                  <a:schemeClr val="bg1">
                    <a:lumMod val="95000"/>
                  </a:schemeClr>
                </a:solidFill>
                <a:latin typeface="Book Antiqua" panose="02040602050305030304" pitchFamily="18" charset="0"/>
              </a:rPr>
              <a:t>ID : 0432410005101029</a:t>
            </a:r>
            <a:br>
              <a:rPr lang="en-US" b="1" dirty="0">
                <a:solidFill>
                  <a:schemeClr val="bg1">
                    <a:lumMod val="95000"/>
                  </a:schemeClr>
                </a:solidFill>
                <a:latin typeface="Book Antiqua" panose="02040602050305030304" pitchFamily="18" charset="0"/>
              </a:rPr>
            </a:br>
            <a:endParaRPr lang="en-US" b="1" dirty="0">
              <a:solidFill>
                <a:schemeClr val="bg1">
                  <a:lumMod val="95000"/>
                </a:schemeClr>
              </a:solidFill>
              <a:latin typeface="Book Antiqua" panose="02040602050305030304" pitchFamily="18" charset="0"/>
            </a:endParaRPr>
          </a:p>
          <a:p>
            <a:pPr>
              <a:lnSpc>
                <a:spcPct val="150000"/>
              </a:lnSpc>
            </a:pPr>
            <a:r>
              <a:rPr lang="en-US" b="1" dirty="0">
                <a:solidFill>
                  <a:schemeClr val="bg1">
                    <a:lumMod val="95000"/>
                  </a:schemeClr>
                </a:solidFill>
                <a:latin typeface="Book Antiqua" panose="02040602050305030304" pitchFamily="18" charset="0"/>
              </a:rPr>
              <a:t>ARAFAT  RAHMAN</a:t>
            </a:r>
            <a:br>
              <a:rPr lang="en-US" b="1" dirty="0">
                <a:solidFill>
                  <a:schemeClr val="bg1">
                    <a:lumMod val="95000"/>
                  </a:schemeClr>
                </a:solidFill>
                <a:latin typeface="Book Antiqua" panose="02040602050305030304" pitchFamily="18" charset="0"/>
              </a:rPr>
            </a:br>
            <a:r>
              <a:rPr lang="en-US" b="1" dirty="0">
                <a:solidFill>
                  <a:schemeClr val="bg1">
                    <a:lumMod val="95000"/>
                  </a:schemeClr>
                </a:solidFill>
                <a:latin typeface="Book Antiqua" panose="02040602050305030304" pitchFamily="18" charset="0"/>
              </a:rPr>
              <a:t>ID : 0432410005101030</a:t>
            </a:r>
            <a:br>
              <a:rPr lang="en-US" b="1" dirty="0">
                <a:solidFill>
                  <a:schemeClr val="bg1">
                    <a:lumMod val="95000"/>
                  </a:schemeClr>
                </a:solidFill>
                <a:latin typeface="Book Antiqua" panose="02040602050305030304" pitchFamily="18" charset="0"/>
              </a:rPr>
            </a:br>
            <a:endParaRPr lang="en-US" b="1" dirty="0">
              <a:solidFill>
                <a:schemeClr val="bg1">
                  <a:lumMod val="95000"/>
                </a:schemeClr>
              </a:solidFill>
              <a:latin typeface="Book Antiqua" panose="02040602050305030304" pitchFamily="18" charset="0"/>
            </a:endParaRPr>
          </a:p>
          <a:p>
            <a:pPr>
              <a:lnSpc>
                <a:spcPct val="150000"/>
              </a:lnSpc>
            </a:pPr>
            <a:r>
              <a:rPr lang="en-US" b="1" dirty="0">
                <a:solidFill>
                  <a:schemeClr val="bg1">
                    <a:lumMod val="95000"/>
                  </a:schemeClr>
                </a:solidFill>
                <a:latin typeface="Book Antiqua" panose="02040602050305030304" pitchFamily="18" charset="0"/>
              </a:rPr>
              <a:t>ATIKA AKTER MITU</a:t>
            </a:r>
            <a:br>
              <a:rPr lang="en-US" b="1" dirty="0">
                <a:solidFill>
                  <a:schemeClr val="bg1">
                    <a:lumMod val="95000"/>
                  </a:schemeClr>
                </a:solidFill>
                <a:latin typeface="Book Antiqua" panose="02040602050305030304" pitchFamily="18" charset="0"/>
              </a:rPr>
            </a:br>
            <a:r>
              <a:rPr lang="en-US" b="1" dirty="0">
                <a:solidFill>
                  <a:schemeClr val="bg1">
                    <a:lumMod val="95000"/>
                  </a:schemeClr>
                </a:solidFill>
                <a:latin typeface="Book Antiqua" panose="02040602050305030304" pitchFamily="18" charset="0"/>
              </a:rPr>
              <a:t>ID : 0432410005101050</a:t>
            </a:r>
            <a:br>
              <a:rPr lang="en-US" b="1" dirty="0">
                <a:solidFill>
                  <a:schemeClr val="bg1">
                    <a:lumMod val="95000"/>
                  </a:schemeClr>
                </a:solidFill>
                <a:latin typeface="Book Antiqua" panose="02040602050305030304" pitchFamily="18" charset="0"/>
              </a:rPr>
            </a:br>
            <a:endParaRPr lang="en-US" b="1" dirty="0">
              <a:latin typeface="Arial Black" panose="020B0A04020102020204" pitchFamily="34" charset="0"/>
            </a:endParaRPr>
          </a:p>
        </p:txBody>
      </p:sp>
    </p:spTree>
    <p:extLst>
      <p:ext uri="{BB962C8B-B14F-4D97-AF65-F5344CB8AC3E}">
        <p14:creationId xmlns:p14="http://schemas.microsoft.com/office/powerpoint/2010/main" val="13203421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736" fill="hold"/>
                                        <p:tgtEl>
                                          <p:spTgt spid="17"/>
                                        </p:tgtEl>
                                      </p:cBhvr>
                                    </p:cmd>
                                  </p:childTnLst>
                                </p:cTn>
                              </p:par>
                              <p:par>
                                <p:cTn id="7" presetID="28"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anim calcmode="lin" valueType="num">
                                      <p:cBhvr>
                                        <p:cTn id="9" dur="13000" fill="hold"/>
                                        <p:tgtEl>
                                          <p:spTgt spid="18"/>
                                        </p:tgtEl>
                                        <p:attrNameLst>
                                          <p:attrName>ppt_x</p:attrName>
                                        </p:attrNameLst>
                                      </p:cBhvr>
                                      <p:tavLst>
                                        <p:tav tm="0">
                                          <p:val>
                                            <p:strVal val="#ppt_x"/>
                                          </p:val>
                                        </p:tav>
                                        <p:tav tm="100000">
                                          <p:val>
                                            <p:strVal val="#ppt_x"/>
                                          </p:val>
                                        </p:tav>
                                      </p:tavLst>
                                    </p:anim>
                                    <p:anim calcmode="lin" valueType="num">
                                      <p:cBhvr>
                                        <p:cTn id="10" dur="13000" fill="hold"/>
                                        <p:tgtEl>
                                          <p:spTgt spid="18"/>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7"/>
                </p:tgtEl>
              </p:cMediaNode>
            </p:video>
            <p:seq concurrent="1" nextAc="seek">
              <p:cTn id="12" restart="whenNotActive" fill="hold" evtFilter="cancelBubble" nodeType="interactiveSeq">
                <p:stCondLst>
                  <p:cond evt="onClick" delay="0">
                    <p:tgtEl>
                      <p:spTgt spid="1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7"/>
                                        </p:tgtEl>
                                      </p:cBhvr>
                                    </p:cmd>
                                  </p:childTnLst>
                                </p:cTn>
                              </p:par>
                            </p:childTnLst>
                          </p:cTn>
                        </p:par>
                      </p:childTnLst>
                    </p:cTn>
                  </p:par>
                </p:childTnLst>
              </p:cTn>
              <p:nextCondLst>
                <p:cond evt="onClick" delay="0">
                  <p:tgtEl>
                    <p:spTgt spid="17"/>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428228-BAF2-4D81-80F0-CC1CB6F55B75}"/>
              </a:ext>
            </a:extLst>
          </p:cNvPr>
          <p:cNvSpPr/>
          <p:nvPr/>
        </p:nvSpPr>
        <p:spPr>
          <a:xfrm>
            <a:off x="12745507" y="7670800"/>
            <a:ext cx="1776292" cy="469900"/>
          </a:xfrm>
          <a:prstGeom prst="rect">
            <a:avLst/>
          </a:prstGeom>
          <a:solidFill>
            <a:srgbClr val="0A161F"/>
          </a:solidFill>
          <a:ln w="15240">
            <a:noFill/>
            <a:prstDash val="solid"/>
          </a:ln>
        </p:spPr>
        <p:txBody>
          <a:bodyPr rtlCol="0" anchor="ctr"/>
          <a:lstStyle/>
          <a:p>
            <a:pPr algn="l"/>
            <a:endParaRPr lang="en-US" dirty="0"/>
          </a:p>
        </p:txBody>
      </p:sp>
      <p:grpSp>
        <p:nvGrpSpPr>
          <p:cNvPr id="9" name="Group 8">
            <a:extLst>
              <a:ext uri="{FF2B5EF4-FFF2-40B4-BE49-F238E27FC236}">
                <a16:creationId xmlns:a16="http://schemas.microsoft.com/office/drawing/2014/main" id="{F7B09F45-5166-4900-A7C1-D6156299FA5E}"/>
              </a:ext>
            </a:extLst>
          </p:cNvPr>
          <p:cNvGrpSpPr/>
          <p:nvPr/>
        </p:nvGrpSpPr>
        <p:grpSpPr>
          <a:xfrm>
            <a:off x="6441362" y="-7751007"/>
            <a:ext cx="12392622" cy="14130968"/>
            <a:chOff x="4902773" y="-1538257"/>
            <a:chExt cx="13785482" cy="16001836"/>
          </a:xfrm>
          <a:blipFill>
            <a:blip r:embed="rId3"/>
            <a:stretch>
              <a:fillRect/>
            </a:stretch>
          </a:blipFill>
        </p:grpSpPr>
        <p:sp>
          <p:nvSpPr>
            <p:cNvPr id="6" name="Rectangle 5">
              <a:extLst>
                <a:ext uri="{FF2B5EF4-FFF2-40B4-BE49-F238E27FC236}">
                  <a16:creationId xmlns:a16="http://schemas.microsoft.com/office/drawing/2014/main" id="{0654D544-F987-493D-9458-CEFA9161AA64}"/>
                </a:ext>
              </a:extLst>
            </p:cNvPr>
            <p:cNvSpPr/>
            <p:nvPr/>
          </p:nvSpPr>
          <p:spPr>
            <a:xfrm>
              <a:off x="12630150" y="7690246"/>
              <a:ext cx="2000250" cy="53935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Hexagon 6">
              <a:extLst>
                <a:ext uri="{FF2B5EF4-FFF2-40B4-BE49-F238E27FC236}">
                  <a16:creationId xmlns:a16="http://schemas.microsoft.com/office/drawing/2014/main" id="{E7FB3D7D-6BFA-4388-918E-2B050F4ABC04}"/>
                </a:ext>
              </a:extLst>
            </p:cNvPr>
            <p:cNvSpPr/>
            <p:nvPr/>
          </p:nvSpPr>
          <p:spPr>
            <a:xfrm rot="5400000">
              <a:off x="10035868" y="1745308"/>
              <a:ext cx="3759200" cy="3327400"/>
            </a:xfrm>
            <a:prstGeom prst="hexagon">
              <a:avLst/>
            </a:prstGeom>
            <a:grpFill/>
            <a:ln w="15240">
              <a:noFill/>
              <a:prstDash val="solid"/>
            </a:ln>
          </p:spPr>
          <p:txBody>
            <a:bodyPr rtlCol="0" anchor="ctr"/>
            <a:lstStyle/>
            <a:p>
              <a:pPr algn="l"/>
              <a:endParaRPr lang="en-US" dirty="0"/>
            </a:p>
          </p:txBody>
        </p:sp>
        <p:sp>
          <p:nvSpPr>
            <p:cNvPr id="21" name="Hexagon 20">
              <a:extLst>
                <a:ext uri="{FF2B5EF4-FFF2-40B4-BE49-F238E27FC236}">
                  <a16:creationId xmlns:a16="http://schemas.microsoft.com/office/drawing/2014/main" id="{F8735367-3189-4702-B567-DDA9F2EB8E6F}"/>
                </a:ext>
              </a:extLst>
            </p:cNvPr>
            <p:cNvSpPr/>
            <p:nvPr/>
          </p:nvSpPr>
          <p:spPr>
            <a:xfrm rot="5400000">
              <a:off x="13481255" y="1745308"/>
              <a:ext cx="3759200" cy="3327400"/>
            </a:xfrm>
            <a:prstGeom prst="hexagon">
              <a:avLst/>
            </a:prstGeom>
            <a:grpFill/>
            <a:ln w="15240">
              <a:noFill/>
              <a:prstDash val="solid"/>
            </a:ln>
          </p:spPr>
          <p:txBody>
            <a:bodyPr rtlCol="0" anchor="ctr"/>
            <a:lstStyle/>
            <a:p>
              <a:pPr algn="l"/>
              <a:endParaRPr lang="en-US" dirty="0"/>
            </a:p>
          </p:txBody>
        </p:sp>
        <p:sp>
          <p:nvSpPr>
            <p:cNvPr id="22" name="Hexagon 21">
              <a:extLst>
                <a:ext uri="{FF2B5EF4-FFF2-40B4-BE49-F238E27FC236}">
                  <a16:creationId xmlns:a16="http://schemas.microsoft.com/office/drawing/2014/main" id="{6C0D841F-C261-410B-9AFC-1657372D8A1A}"/>
                </a:ext>
              </a:extLst>
            </p:cNvPr>
            <p:cNvSpPr/>
            <p:nvPr/>
          </p:nvSpPr>
          <p:spPr>
            <a:xfrm rot="5400000">
              <a:off x="6588514" y="1745308"/>
              <a:ext cx="3759200" cy="3327400"/>
            </a:xfrm>
            <a:prstGeom prst="hexagon">
              <a:avLst/>
            </a:prstGeom>
            <a:grpFill/>
            <a:ln w="15240">
              <a:noFill/>
              <a:prstDash val="solid"/>
            </a:ln>
          </p:spPr>
          <p:txBody>
            <a:bodyPr rtlCol="0" anchor="ctr"/>
            <a:lstStyle/>
            <a:p>
              <a:pPr algn="l"/>
              <a:endParaRPr lang="en-US" dirty="0"/>
            </a:p>
          </p:txBody>
        </p:sp>
        <p:sp>
          <p:nvSpPr>
            <p:cNvPr id="23" name="Hexagon 22">
              <a:extLst>
                <a:ext uri="{FF2B5EF4-FFF2-40B4-BE49-F238E27FC236}">
                  <a16:creationId xmlns:a16="http://schemas.microsoft.com/office/drawing/2014/main" id="{0F8E692B-9039-45E3-9ABB-5B6029542885}"/>
                </a:ext>
              </a:extLst>
            </p:cNvPr>
            <p:cNvSpPr/>
            <p:nvPr/>
          </p:nvSpPr>
          <p:spPr>
            <a:xfrm rot="5400000">
              <a:off x="11699568" y="-1322357"/>
              <a:ext cx="3759200" cy="3327400"/>
            </a:xfrm>
            <a:prstGeom prst="hexagon">
              <a:avLst/>
            </a:prstGeom>
            <a:grpFill/>
            <a:ln w="15240">
              <a:noFill/>
              <a:prstDash val="solid"/>
            </a:ln>
          </p:spPr>
          <p:txBody>
            <a:bodyPr rtlCol="0" anchor="ctr"/>
            <a:lstStyle/>
            <a:p>
              <a:pPr algn="l"/>
              <a:endParaRPr lang="en-US" dirty="0"/>
            </a:p>
          </p:txBody>
        </p:sp>
        <p:sp>
          <p:nvSpPr>
            <p:cNvPr id="24" name="Hexagon 23">
              <a:extLst>
                <a:ext uri="{FF2B5EF4-FFF2-40B4-BE49-F238E27FC236}">
                  <a16:creationId xmlns:a16="http://schemas.microsoft.com/office/drawing/2014/main" id="{4B438947-35AA-45D9-A83F-C3E6F7ED5293}"/>
                </a:ext>
              </a:extLst>
            </p:cNvPr>
            <p:cNvSpPr/>
            <p:nvPr/>
          </p:nvSpPr>
          <p:spPr>
            <a:xfrm rot="5400000">
              <a:off x="15144955" y="-1322357"/>
              <a:ext cx="3759200" cy="3327400"/>
            </a:xfrm>
            <a:prstGeom prst="hexagon">
              <a:avLst/>
            </a:prstGeom>
            <a:grpFill/>
            <a:ln w="15240">
              <a:noFill/>
              <a:prstDash val="solid"/>
            </a:ln>
          </p:spPr>
          <p:txBody>
            <a:bodyPr rtlCol="0" anchor="ctr"/>
            <a:lstStyle/>
            <a:p>
              <a:pPr algn="l"/>
              <a:endParaRPr lang="en-US" dirty="0"/>
            </a:p>
          </p:txBody>
        </p:sp>
        <p:sp>
          <p:nvSpPr>
            <p:cNvPr id="25" name="Hexagon 24">
              <a:extLst>
                <a:ext uri="{FF2B5EF4-FFF2-40B4-BE49-F238E27FC236}">
                  <a16:creationId xmlns:a16="http://schemas.microsoft.com/office/drawing/2014/main" id="{9F66C347-56FE-43B4-98BC-11032AB0C5C3}"/>
                </a:ext>
              </a:extLst>
            </p:cNvPr>
            <p:cNvSpPr/>
            <p:nvPr/>
          </p:nvSpPr>
          <p:spPr>
            <a:xfrm rot="5400000">
              <a:off x="8252214" y="-1322357"/>
              <a:ext cx="3759200" cy="3327400"/>
            </a:xfrm>
            <a:prstGeom prst="hexagon">
              <a:avLst/>
            </a:prstGeom>
            <a:grpFill/>
            <a:ln w="15240">
              <a:noFill/>
              <a:prstDash val="solid"/>
            </a:ln>
          </p:spPr>
          <p:txBody>
            <a:bodyPr rtlCol="0" anchor="ctr"/>
            <a:lstStyle/>
            <a:p>
              <a:pPr algn="l"/>
              <a:endParaRPr lang="en-US" dirty="0"/>
            </a:p>
          </p:txBody>
        </p:sp>
        <p:sp>
          <p:nvSpPr>
            <p:cNvPr id="26" name="Hexagon 25">
              <a:extLst>
                <a:ext uri="{FF2B5EF4-FFF2-40B4-BE49-F238E27FC236}">
                  <a16:creationId xmlns:a16="http://schemas.microsoft.com/office/drawing/2014/main" id="{B885A3E6-2DEA-4E02-BDBC-66F4EBB4DEC9}"/>
                </a:ext>
              </a:extLst>
            </p:cNvPr>
            <p:cNvSpPr/>
            <p:nvPr/>
          </p:nvSpPr>
          <p:spPr>
            <a:xfrm rot="5400000">
              <a:off x="8254181" y="4842469"/>
              <a:ext cx="3759200" cy="3327400"/>
            </a:xfrm>
            <a:prstGeom prst="hexagon">
              <a:avLst/>
            </a:prstGeom>
            <a:grpFill/>
            <a:ln w="15240">
              <a:noFill/>
              <a:prstDash val="solid"/>
            </a:ln>
          </p:spPr>
          <p:txBody>
            <a:bodyPr rtlCol="0" anchor="ctr"/>
            <a:lstStyle/>
            <a:p>
              <a:pPr algn="l"/>
              <a:endParaRPr lang="en-US" dirty="0"/>
            </a:p>
          </p:txBody>
        </p:sp>
        <p:sp>
          <p:nvSpPr>
            <p:cNvPr id="27" name="Hexagon 26">
              <a:extLst>
                <a:ext uri="{FF2B5EF4-FFF2-40B4-BE49-F238E27FC236}">
                  <a16:creationId xmlns:a16="http://schemas.microsoft.com/office/drawing/2014/main" id="{DFAC78AB-397F-44F9-885C-1753CC1C2A6A}"/>
                </a:ext>
              </a:extLst>
            </p:cNvPr>
            <p:cNvSpPr/>
            <p:nvPr/>
          </p:nvSpPr>
          <p:spPr>
            <a:xfrm rot="5400000">
              <a:off x="11699568" y="4842469"/>
              <a:ext cx="3759200" cy="3327400"/>
            </a:xfrm>
            <a:prstGeom prst="hexagon">
              <a:avLst/>
            </a:prstGeom>
            <a:grpFill/>
            <a:ln w="15240">
              <a:noFill/>
              <a:prstDash val="solid"/>
            </a:ln>
          </p:spPr>
          <p:txBody>
            <a:bodyPr rtlCol="0" anchor="ctr"/>
            <a:lstStyle/>
            <a:p>
              <a:pPr algn="l"/>
              <a:endParaRPr lang="en-US" dirty="0"/>
            </a:p>
          </p:txBody>
        </p:sp>
        <p:sp>
          <p:nvSpPr>
            <p:cNvPr id="28" name="Hexagon 27">
              <a:extLst>
                <a:ext uri="{FF2B5EF4-FFF2-40B4-BE49-F238E27FC236}">
                  <a16:creationId xmlns:a16="http://schemas.microsoft.com/office/drawing/2014/main" id="{0B52CA95-6DD8-4667-9E76-FEFFE6153873}"/>
                </a:ext>
              </a:extLst>
            </p:cNvPr>
            <p:cNvSpPr/>
            <p:nvPr/>
          </p:nvSpPr>
          <p:spPr>
            <a:xfrm rot="5400000">
              <a:off x="4806827" y="4842469"/>
              <a:ext cx="3759200" cy="3327400"/>
            </a:xfrm>
            <a:prstGeom prst="hexagon">
              <a:avLst/>
            </a:prstGeom>
            <a:grpFill/>
            <a:ln w="15240">
              <a:noFill/>
              <a:prstDash val="solid"/>
            </a:ln>
          </p:spPr>
          <p:txBody>
            <a:bodyPr rtlCol="0" anchor="ctr"/>
            <a:lstStyle/>
            <a:p>
              <a:pPr algn="l"/>
              <a:endParaRPr lang="en-US" dirty="0"/>
            </a:p>
          </p:txBody>
        </p:sp>
        <p:sp>
          <p:nvSpPr>
            <p:cNvPr id="29" name="Hexagon 28">
              <a:extLst>
                <a:ext uri="{FF2B5EF4-FFF2-40B4-BE49-F238E27FC236}">
                  <a16:creationId xmlns:a16="http://schemas.microsoft.com/office/drawing/2014/main" id="{6014F466-4EDA-4C05-9C5C-61163768AA9D}"/>
                </a:ext>
              </a:extLst>
            </p:cNvPr>
            <p:cNvSpPr/>
            <p:nvPr/>
          </p:nvSpPr>
          <p:spPr>
            <a:xfrm rot="5400000">
              <a:off x="9917881" y="7906146"/>
              <a:ext cx="3759200" cy="3327400"/>
            </a:xfrm>
            <a:prstGeom prst="hexagon">
              <a:avLst/>
            </a:prstGeom>
            <a:grpFill/>
            <a:ln w="15240">
              <a:noFill/>
              <a:prstDash val="solid"/>
            </a:ln>
          </p:spPr>
          <p:txBody>
            <a:bodyPr rtlCol="0" anchor="ctr"/>
            <a:lstStyle/>
            <a:p>
              <a:pPr algn="l"/>
              <a:endParaRPr lang="en-US" dirty="0"/>
            </a:p>
          </p:txBody>
        </p:sp>
        <p:sp>
          <p:nvSpPr>
            <p:cNvPr id="30" name="Hexagon 29">
              <a:extLst>
                <a:ext uri="{FF2B5EF4-FFF2-40B4-BE49-F238E27FC236}">
                  <a16:creationId xmlns:a16="http://schemas.microsoft.com/office/drawing/2014/main" id="{6EE668C0-6201-41FB-940B-BFF975B36156}"/>
                </a:ext>
              </a:extLst>
            </p:cNvPr>
            <p:cNvSpPr/>
            <p:nvPr/>
          </p:nvSpPr>
          <p:spPr>
            <a:xfrm rot="5400000">
              <a:off x="13363268" y="7906146"/>
              <a:ext cx="3759200" cy="3327400"/>
            </a:xfrm>
            <a:prstGeom prst="hexagon">
              <a:avLst/>
            </a:prstGeom>
            <a:grpFill/>
            <a:ln w="15240">
              <a:noFill/>
              <a:prstDash val="solid"/>
            </a:ln>
          </p:spPr>
          <p:txBody>
            <a:bodyPr rtlCol="0" anchor="ctr"/>
            <a:lstStyle/>
            <a:p>
              <a:pPr algn="l"/>
              <a:endParaRPr lang="en-US" dirty="0"/>
            </a:p>
          </p:txBody>
        </p:sp>
        <p:sp>
          <p:nvSpPr>
            <p:cNvPr id="31" name="Hexagon 30">
              <a:extLst>
                <a:ext uri="{FF2B5EF4-FFF2-40B4-BE49-F238E27FC236}">
                  <a16:creationId xmlns:a16="http://schemas.microsoft.com/office/drawing/2014/main" id="{3524EC41-B7F9-4F01-AFBB-4ABB0B6BB70F}"/>
                </a:ext>
              </a:extLst>
            </p:cNvPr>
            <p:cNvSpPr/>
            <p:nvPr/>
          </p:nvSpPr>
          <p:spPr>
            <a:xfrm rot="5400000">
              <a:off x="6470527" y="7906146"/>
              <a:ext cx="3759200" cy="3327400"/>
            </a:xfrm>
            <a:prstGeom prst="hexagon">
              <a:avLst/>
            </a:prstGeom>
            <a:grpFill/>
            <a:ln w="15240">
              <a:noFill/>
              <a:prstDash val="solid"/>
            </a:ln>
          </p:spPr>
          <p:txBody>
            <a:bodyPr rtlCol="0" anchor="ctr"/>
            <a:lstStyle/>
            <a:p>
              <a:pPr algn="l"/>
              <a:endParaRPr lang="en-US" dirty="0"/>
            </a:p>
          </p:txBody>
        </p:sp>
        <p:sp>
          <p:nvSpPr>
            <p:cNvPr id="33" name="Hexagon 32">
              <a:extLst>
                <a:ext uri="{FF2B5EF4-FFF2-40B4-BE49-F238E27FC236}">
                  <a16:creationId xmlns:a16="http://schemas.microsoft.com/office/drawing/2014/main" id="{A27EDB7F-5EC9-4474-8A47-4EE08B58B106}"/>
                </a:ext>
              </a:extLst>
            </p:cNvPr>
            <p:cNvSpPr/>
            <p:nvPr/>
          </p:nvSpPr>
          <p:spPr>
            <a:xfrm rot="5400000">
              <a:off x="8134227" y="10920279"/>
              <a:ext cx="3759200" cy="3327400"/>
            </a:xfrm>
            <a:prstGeom prst="hexagon">
              <a:avLst/>
            </a:prstGeom>
            <a:grpFill/>
            <a:ln w="15240">
              <a:noFill/>
              <a:prstDash val="solid"/>
            </a:ln>
          </p:spPr>
          <p:txBody>
            <a:bodyPr rtlCol="0" anchor="ctr"/>
            <a:lstStyle/>
            <a:p>
              <a:pPr algn="l"/>
              <a:endParaRPr lang="en-US" dirty="0"/>
            </a:p>
          </p:txBody>
        </p:sp>
        <p:sp>
          <p:nvSpPr>
            <p:cNvPr id="34" name="Hexagon 33">
              <a:extLst>
                <a:ext uri="{FF2B5EF4-FFF2-40B4-BE49-F238E27FC236}">
                  <a16:creationId xmlns:a16="http://schemas.microsoft.com/office/drawing/2014/main" id="{EC75C9A5-2039-4B79-B599-A0CA7AA08467}"/>
                </a:ext>
              </a:extLst>
            </p:cNvPr>
            <p:cNvSpPr/>
            <p:nvPr/>
          </p:nvSpPr>
          <p:spPr>
            <a:xfrm rot="5400000">
              <a:off x="11579614" y="10920279"/>
              <a:ext cx="3759200" cy="3327400"/>
            </a:xfrm>
            <a:prstGeom prst="hexagon">
              <a:avLst/>
            </a:prstGeom>
            <a:grpFill/>
            <a:ln w="15240">
              <a:noFill/>
              <a:prstDash val="solid"/>
            </a:ln>
          </p:spPr>
          <p:txBody>
            <a:bodyPr rtlCol="0" anchor="ctr"/>
            <a:lstStyle/>
            <a:p>
              <a:pPr algn="l"/>
              <a:endParaRPr lang="en-US" dirty="0"/>
            </a:p>
          </p:txBody>
        </p:sp>
        <p:sp>
          <p:nvSpPr>
            <p:cNvPr id="35" name="Hexagon 34">
              <a:extLst>
                <a:ext uri="{FF2B5EF4-FFF2-40B4-BE49-F238E27FC236}">
                  <a16:creationId xmlns:a16="http://schemas.microsoft.com/office/drawing/2014/main" id="{7B639E0E-1285-4CF4-99FE-751651180687}"/>
                </a:ext>
              </a:extLst>
            </p:cNvPr>
            <p:cNvSpPr/>
            <p:nvPr/>
          </p:nvSpPr>
          <p:spPr>
            <a:xfrm rot="5400000">
              <a:off x="4686873" y="10920279"/>
              <a:ext cx="3759200" cy="3327400"/>
            </a:xfrm>
            <a:prstGeom prst="hexagon">
              <a:avLst/>
            </a:prstGeom>
            <a:grpFill/>
            <a:ln w="15240">
              <a:noFill/>
              <a:prstDash val="solid"/>
            </a:ln>
          </p:spPr>
          <p:txBody>
            <a:bodyPr rtlCol="0" anchor="ctr"/>
            <a:lstStyle/>
            <a:p>
              <a:pPr algn="l"/>
              <a:endParaRPr lang="en-US" dirty="0"/>
            </a:p>
          </p:txBody>
        </p:sp>
      </p:grpSp>
      <p:sp>
        <p:nvSpPr>
          <p:cNvPr id="19" name="Text 0">
            <a:extLst>
              <a:ext uri="{FF2B5EF4-FFF2-40B4-BE49-F238E27FC236}">
                <a16:creationId xmlns:a16="http://schemas.microsoft.com/office/drawing/2014/main" id="{F7EBEAE1-445B-4708-AAF9-F808A48B6A01}"/>
              </a:ext>
            </a:extLst>
          </p:cNvPr>
          <p:cNvSpPr/>
          <p:nvPr/>
        </p:nvSpPr>
        <p:spPr>
          <a:xfrm>
            <a:off x="393898" y="1778041"/>
            <a:ext cx="7130131" cy="1064418"/>
          </a:xfrm>
          <a:prstGeom prst="rect">
            <a:avLst/>
          </a:prstGeom>
          <a:noFill/>
          <a:ln/>
        </p:spPr>
        <p:txBody>
          <a:bodyPr wrap="none" lIns="0" tIns="0" rIns="0" bIns="0" rtlCol="0" anchor="t"/>
          <a:lstStyle/>
          <a:p>
            <a:pPr marL="0" indent="0">
              <a:lnSpc>
                <a:spcPts val="8350"/>
              </a:lnSpc>
              <a:buNone/>
            </a:pPr>
            <a:r>
              <a:rPr lang="en-US" sz="6700" b="1" dirty="0">
                <a:solidFill>
                  <a:srgbClr val="AFCBF8"/>
                </a:solidFill>
                <a:latin typeface="Copperplate Gothic Bold" panose="020E0705020206020404" pitchFamily="34" charset="0"/>
                <a:ea typeface="Merriweather" pitchFamily="34" charset="-122"/>
                <a:cs typeface="Merriweather" pitchFamily="34" charset="-120"/>
              </a:rPr>
              <a:t>“</a:t>
            </a:r>
            <a:r>
              <a:rPr lang="en-US" sz="5400" b="1" dirty="0" err="1">
                <a:solidFill>
                  <a:srgbClr val="AFCBF8"/>
                </a:solidFill>
                <a:latin typeface="Copperplate Gothic Bold" panose="020E0705020206020404" pitchFamily="34" charset="0"/>
                <a:ea typeface="Merriweather" pitchFamily="34" charset="-122"/>
                <a:cs typeface="Merriweather" pitchFamily="34" charset="-120"/>
              </a:rPr>
              <a:t>CityCompass</a:t>
            </a:r>
            <a:r>
              <a:rPr lang="en-US" sz="6700" b="1" dirty="0">
                <a:solidFill>
                  <a:srgbClr val="AFCBF8"/>
                </a:solidFill>
                <a:latin typeface="Copperplate Gothic Bold" panose="020E0705020206020404" pitchFamily="34" charset="0"/>
                <a:ea typeface="Merriweather" pitchFamily="34" charset="-122"/>
                <a:cs typeface="Merriweather" pitchFamily="34" charset="-120"/>
              </a:rPr>
              <a:t>”</a:t>
            </a:r>
            <a:endParaRPr lang="en-US" sz="6700" dirty="0">
              <a:latin typeface="Copperplate Gothic Bold" panose="020E0705020206020404" pitchFamily="34" charset="0"/>
            </a:endParaRPr>
          </a:p>
        </p:txBody>
      </p:sp>
      <p:sp>
        <p:nvSpPr>
          <p:cNvPr id="20" name="Text 1">
            <a:extLst>
              <a:ext uri="{FF2B5EF4-FFF2-40B4-BE49-F238E27FC236}">
                <a16:creationId xmlns:a16="http://schemas.microsoft.com/office/drawing/2014/main" id="{639983AC-9F41-4F64-9DDA-7FAE25BD894A}"/>
              </a:ext>
            </a:extLst>
          </p:cNvPr>
          <p:cNvSpPr/>
          <p:nvPr/>
        </p:nvSpPr>
        <p:spPr>
          <a:xfrm>
            <a:off x="903792" y="3032530"/>
            <a:ext cx="3702368" cy="462796"/>
          </a:xfrm>
          <a:prstGeom prst="rect">
            <a:avLst/>
          </a:prstGeom>
          <a:noFill/>
          <a:ln/>
        </p:spPr>
        <p:txBody>
          <a:bodyPr wrap="none" lIns="0" tIns="0" rIns="0" bIns="0" rtlCol="0" anchor="t"/>
          <a:lstStyle/>
          <a:p>
            <a:pPr marL="0" indent="0">
              <a:lnSpc>
                <a:spcPts val="3600"/>
              </a:lnSpc>
              <a:buNone/>
            </a:pPr>
            <a:r>
              <a:rPr lang="en-US" sz="2900" dirty="0">
                <a:solidFill>
                  <a:srgbClr val="F5F0F0"/>
                </a:solidFill>
                <a:latin typeface="Merriweather" pitchFamily="34" charset="0"/>
                <a:ea typeface="Merriweather" pitchFamily="34" charset="-122"/>
                <a:cs typeface="Merriweather" pitchFamily="34" charset="-120"/>
              </a:rPr>
              <a:t>Explore the World</a:t>
            </a:r>
            <a:endParaRPr lang="en-US" sz="2900" dirty="0"/>
          </a:p>
        </p:txBody>
      </p:sp>
      <p:sp>
        <p:nvSpPr>
          <p:cNvPr id="32" name="Text 2">
            <a:extLst>
              <a:ext uri="{FF2B5EF4-FFF2-40B4-BE49-F238E27FC236}">
                <a16:creationId xmlns:a16="http://schemas.microsoft.com/office/drawing/2014/main" id="{68E7F4FF-FFD3-4F33-AA75-857150CED50F}"/>
              </a:ext>
            </a:extLst>
          </p:cNvPr>
          <p:cNvSpPr/>
          <p:nvPr/>
        </p:nvSpPr>
        <p:spPr>
          <a:xfrm>
            <a:off x="903792" y="3718228"/>
            <a:ext cx="5645404" cy="1974056"/>
          </a:xfrm>
          <a:prstGeom prst="rect">
            <a:avLst/>
          </a:prstGeom>
          <a:noFill/>
          <a:ln/>
        </p:spPr>
        <p:txBody>
          <a:bodyPr wrap="square" lIns="0" tIns="0" rIns="0" bIns="0" rtlCol="0" anchor="t"/>
          <a:lstStyle/>
          <a:p>
            <a:pPr marL="0" indent="0">
              <a:lnSpc>
                <a:spcPts val="3100"/>
              </a:lnSpc>
              <a:buNone/>
            </a:pPr>
            <a:r>
              <a:rPr lang="en-US" sz="1900" dirty="0">
                <a:solidFill>
                  <a:srgbClr val="E2E6E9"/>
                </a:solidFill>
                <a:latin typeface="Lexend" pitchFamily="34" charset="0"/>
                <a:ea typeface="Lexend" pitchFamily="34" charset="-122"/>
                <a:cs typeface="Lexend" pitchFamily="34" charset="-120"/>
              </a:rPr>
              <a:t>Welcome to the presentation of CityCompass, your digital guide to city adventures. CityCompass is a Java-based application designed to simplify city exploration by providing well-organized information about accommodations, attractions, and local marketplaces.</a:t>
            </a:r>
            <a:endParaRPr lang="en-US" sz="1900" dirty="0"/>
          </a:p>
        </p:txBody>
      </p:sp>
    </p:spTree>
    <p:extLst>
      <p:ext uri="{BB962C8B-B14F-4D97-AF65-F5344CB8AC3E}">
        <p14:creationId xmlns:p14="http://schemas.microsoft.com/office/powerpoint/2010/main" val="3889359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5848"/>
            <a:ext cx="14630400" cy="8229600"/>
          </a:xfrm>
          <a:prstGeom prst="rect">
            <a:avLst/>
          </a:prstGeom>
        </p:spPr>
      </p:pic>
      <p:sp>
        <p:nvSpPr>
          <p:cNvPr id="3" name="Shape 0"/>
          <p:cNvSpPr/>
          <p:nvPr/>
        </p:nvSpPr>
        <p:spPr>
          <a:xfrm>
            <a:off x="1421" y="-36078"/>
            <a:ext cx="14630400" cy="8265678"/>
          </a:xfrm>
          <a:prstGeom prst="rect">
            <a:avLst/>
          </a:prstGeom>
          <a:solidFill>
            <a:srgbClr val="09151A">
              <a:alpha val="80000"/>
            </a:srgbClr>
          </a:solidFill>
          <a:ln/>
        </p:spPr>
        <p:txBody>
          <a:bodyPr/>
          <a:lstStyle/>
          <a:p>
            <a:endParaRPr lang="en-US" dirty="0"/>
          </a:p>
        </p:txBody>
      </p:sp>
      <p:grpSp>
        <p:nvGrpSpPr>
          <p:cNvPr id="21" name="Group 20">
            <a:extLst>
              <a:ext uri="{FF2B5EF4-FFF2-40B4-BE49-F238E27FC236}">
                <a16:creationId xmlns:a16="http://schemas.microsoft.com/office/drawing/2014/main" id="{BFF48FF8-0165-4258-B6D0-7B6D70E3E836}"/>
              </a:ext>
            </a:extLst>
          </p:cNvPr>
          <p:cNvGrpSpPr/>
          <p:nvPr/>
        </p:nvGrpSpPr>
        <p:grpSpPr>
          <a:xfrm>
            <a:off x="-4278630" y="3463931"/>
            <a:ext cx="4136350" cy="3417213"/>
            <a:chOff x="9393852" y="3479061"/>
            <a:chExt cx="4136350" cy="3417213"/>
          </a:xfrm>
          <a:solidFill>
            <a:schemeClr val="accent1">
              <a:lumMod val="60000"/>
              <a:lumOff val="40000"/>
            </a:schemeClr>
          </a:solidFill>
        </p:grpSpPr>
        <p:sp>
          <p:nvSpPr>
            <p:cNvPr id="12" name="Shape 9"/>
            <p:cNvSpPr/>
            <p:nvPr/>
          </p:nvSpPr>
          <p:spPr>
            <a:xfrm>
              <a:off x="9393852" y="3479061"/>
              <a:ext cx="4136350" cy="3417213"/>
            </a:xfrm>
            <a:prstGeom prst="roundRect">
              <a:avLst>
                <a:gd name="adj" fmla="val 3034"/>
              </a:avLst>
            </a:prstGeom>
            <a:grpFill/>
            <a:ln w="15240">
              <a:solidFill>
                <a:schemeClr val="accent1">
                  <a:lumMod val="60000"/>
                  <a:lumOff val="40000"/>
                </a:schemeClr>
              </a:solidFill>
              <a:prstDash val="solid"/>
            </a:ln>
          </p:spPr>
        </p:sp>
        <p:sp>
          <p:nvSpPr>
            <p:cNvPr id="13" name="Text 10"/>
            <p:cNvSpPr/>
            <p:nvPr/>
          </p:nvSpPr>
          <p:spPr>
            <a:xfrm>
              <a:off x="9432728" y="3531859"/>
              <a:ext cx="3612237" cy="771049"/>
            </a:xfrm>
            <a:prstGeom prst="rect">
              <a:avLst/>
            </a:prstGeom>
            <a:grpFill/>
            <a:ln>
              <a:solidFill>
                <a:schemeClr val="accent1">
                  <a:lumMod val="60000"/>
                  <a:lumOff val="40000"/>
                </a:schemeClr>
              </a:solidFill>
            </a:ln>
          </p:spPr>
          <p:txBody>
            <a:bodyPr wrap="square" lIns="0" tIns="0" rIns="0" bIns="0" rtlCol="0" anchor="t"/>
            <a:lstStyle/>
            <a:p>
              <a:pPr marL="0" indent="0">
                <a:lnSpc>
                  <a:spcPts val="3000"/>
                </a:lnSpc>
                <a:buNone/>
              </a:pPr>
              <a:r>
                <a:rPr lang="en-US" sz="2400" b="1" dirty="0">
                  <a:solidFill>
                    <a:srgbClr val="E2E6E9"/>
                  </a:solidFill>
                  <a:latin typeface="Merriweather" pitchFamily="34" charset="0"/>
                  <a:ea typeface="Merriweather" pitchFamily="34" charset="-122"/>
                  <a:cs typeface="Merriweather" pitchFamily="34" charset="-120"/>
                </a:rPr>
                <a:t>Scalable and Reusable Code</a:t>
              </a:r>
              <a:endParaRPr lang="en-US" sz="2400" dirty="0"/>
            </a:p>
          </p:txBody>
        </p:sp>
        <p:sp>
          <p:nvSpPr>
            <p:cNvPr id="14" name="Text 11"/>
            <p:cNvSpPr/>
            <p:nvPr/>
          </p:nvSpPr>
          <p:spPr>
            <a:xfrm>
              <a:off x="9432728" y="4450903"/>
              <a:ext cx="3612237" cy="1974056"/>
            </a:xfrm>
            <a:prstGeom prst="rect">
              <a:avLst/>
            </a:prstGeom>
            <a:grpFill/>
            <a:ln>
              <a:solidFill>
                <a:schemeClr val="accent1">
                  <a:lumMod val="60000"/>
                  <a:lumOff val="40000"/>
                </a:schemeClr>
              </a:solidFill>
            </a:ln>
          </p:spPr>
          <p:txBody>
            <a:bodyPr wrap="square" lIns="0" tIns="0" rIns="0" bIns="0" rtlCol="0" anchor="t"/>
            <a:lstStyle/>
            <a:p>
              <a:pPr marL="0" indent="0">
                <a:lnSpc>
                  <a:spcPts val="3100"/>
                </a:lnSpc>
                <a:buNone/>
              </a:pPr>
              <a:r>
                <a:rPr lang="en-US" sz="1900" dirty="0">
                  <a:solidFill>
                    <a:srgbClr val="E2E6E9"/>
                  </a:solidFill>
                  <a:latin typeface="Lexend" pitchFamily="34" charset="0"/>
                  <a:ea typeface="Lexend" pitchFamily="34" charset="-122"/>
                  <a:cs typeface="Lexend" pitchFamily="34" charset="-120"/>
                </a:rPr>
                <a:t>CityCompass is built with a modular design, allowing for easy expansion and integration of new features and cities.</a:t>
              </a:r>
              <a:endParaRPr lang="en-US" sz="1900" dirty="0"/>
            </a:p>
          </p:txBody>
        </p:sp>
      </p:grpSp>
      <p:sp>
        <p:nvSpPr>
          <p:cNvPr id="4" name="Text 1"/>
          <p:cNvSpPr/>
          <p:nvPr/>
        </p:nvSpPr>
        <p:spPr>
          <a:xfrm>
            <a:off x="863798" y="940618"/>
            <a:ext cx="4938288" cy="771525"/>
          </a:xfrm>
          <a:prstGeom prst="rect">
            <a:avLst/>
          </a:prstGeom>
          <a:noFill/>
          <a:ln/>
        </p:spPr>
        <p:txBody>
          <a:bodyPr wrap="none" lIns="0" tIns="0" rIns="0" bIns="0" rtlCol="0" anchor="t"/>
          <a:lstStyle/>
          <a:p>
            <a:pPr marL="0" indent="0">
              <a:lnSpc>
                <a:spcPts val="6050"/>
              </a:lnSpc>
              <a:buNone/>
            </a:pPr>
            <a:r>
              <a:rPr lang="en-US" sz="5400" b="1" dirty="0">
                <a:solidFill>
                  <a:srgbClr val="F5F0F0"/>
                </a:solidFill>
                <a:latin typeface="Merriweather" pitchFamily="34" charset="0"/>
                <a:ea typeface="Merriweather" pitchFamily="34" charset="-122"/>
                <a:cs typeface="Merriweather" pitchFamily="34" charset="-120"/>
              </a:rPr>
              <a:t>Introduction</a:t>
            </a:r>
            <a:endParaRPr lang="en-US" sz="5400" b="1" dirty="0"/>
          </a:p>
        </p:txBody>
      </p:sp>
      <p:sp>
        <p:nvSpPr>
          <p:cNvPr id="5" name="Text 2"/>
          <p:cNvSpPr/>
          <p:nvPr/>
        </p:nvSpPr>
        <p:spPr>
          <a:xfrm>
            <a:off x="822242" y="2087290"/>
            <a:ext cx="12902803" cy="789622"/>
          </a:xfrm>
          <a:prstGeom prst="rect">
            <a:avLst/>
          </a:prstGeom>
          <a:noFill/>
          <a:ln/>
        </p:spPr>
        <p:txBody>
          <a:bodyPr wrap="square" lIns="0" tIns="0" rIns="0" bIns="0" rtlCol="0" anchor="t"/>
          <a:lstStyle/>
          <a:p>
            <a:pPr marL="0" indent="0">
              <a:lnSpc>
                <a:spcPts val="3100"/>
              </a:lnSpc>
              <a:buNone/>
            </a:pPr>
            <a:r>
              <a:rPr lang="en-US" sz="2000" dirty="0">
                <a:solidFill>
                  <a:srgbClr val="E2E6E9"/>
                </a:solidFill>
                <a:latin typeface="Lexend" pitchFamily="34" charset="0"/>
                <a:ea typeface="Lexend" pitchFamily="34" charset="-122"/>
                <a:cs typeface="Lexend" pitchFamily="34" charset="-120"/>
              </a:rPr>
              <a:t>CityCompass offers a user-friendly interface with selected information for popular cities. It's designed with scalable and reusable code, making it easy to add new features and cities in the future.</a:t>
            </a:r>
            <a:endParaRPr lang="en-US" sz="2000" dirty="0"/>
          </a:p>
        </p:txBody>
      </p:sp>
      <p:grpSp>
        <p:nvGrpSpPr>
          <p:cNvPr id="20" name="Group 19">
            <a:extLst>
              <a:ext uri="{FF2B5EF4-FFF2-40B4-BE49-F238E27FC236}">
                <a16:creationId xmlns:a16="http://schemas.microsoft.com/office/drawing/2014/main" id="{302CF8C8-2DA2-4C0A-A4C3-3A3AC740B274}"/>
              </a:ext>
            </a:extLst>
          </p:cNvPr>
          <p:cNvGrpSpPr/>
          <p:nvPr/>
        </p:nvGrpSpPr>
        <p:grpSpPr>
          <a:xfrm>
            <a:off x="-4621587" y="3508858"/>
            <a:ext cx="4136350" cy="3417213"/>
            <a:chOff x="4802744" y="3486622"/>
            <a:chExt cx="4136350" cy="3417213"/>
          </a:xfrm>
          <a:solidFill>
            <a:schemeClr val="accent1">
              <a:lumMod val="75000"/>
            </a:schemeClr>
          </a:solidFill>
        </p:grpSpPr>
        <p:sp>
          <p:nvSpPr>
            <p:cNvPr id="9" name="Shape 6"/>
            <p:cNvSpPr/>
            <p:nvPr/>
          </p:nvSpPr>
          <p:spPr>
            <a:xfrm>
              <a:off x="4802744" y="3486622"/>
              <a:ext cx="4136350" cy="3417213"/>
            </a:xfrm>
            <a:prstGeom prst="roundRect">
              <a:avLst>
                <a:gd name="adj" fmla="val 3034"/>
              </a:avLst>
            </a:prstGeom>
            <a:grpFill/>
            <a:ln w="15240">
              <a:solidFill>
                <a:schemeClr val="accent1">
                  <a:lumMod val="75000"/>
                </a:schemeClr>
              </a:solidFill>
              <a:prstDash val="solid"/>
            </a:ln>
          </p:spPr>
          <p:txBody>
            <a:bodyPr/>
            <a:lstStyle/>
            <a:p>
              <a:endParaRPr lang="en-US" dirty="0"/>
            </a:p>
          </p:txBody>
        </p:sp>
        <p:sp>
          <p:nvSpPr>
            <p:cNvPr id="10" name="Text 7"/>
            <p:cNvSpPr/>
            <p:nvPr/>
          </p:nvSpPr>
          <p:spPr>
            <a:xfrm>
              <a:off x="5087305" y="3698618"/>
              <a:ext cx="3208020" cy="385524"/>
            </a:xfrm>
            <a:prstGeom prst="rect">
              <a:avLst/>
            </a:prstGeom>
            <a:grpFill/>
            <a:ln>
              <a:solidFill>
                <a:schemeClr val="accent1">
                  <a:lumMod val="75000"/>
                </a:schemeClr>
              </a:solidFill>
            </a:ln>
          </p:spPr>
          <p:txBody>
            <a:bodyPr wrap="none" lIns="0" tIns="0" rIns="0" bIns="0" rtlCol="0" anchor="t"/>
            <a:lstStyle/>
            <a:p>
              <a:pPr marL="0" indent="0">
                <a:lnSpc>
                  <a:spcPts val="3000"/>
                </a:lnSpc>
                <a:buNone/>
              </a:pPr>
              <a:r>
                <a:rPr lang="en-US" sz="2400" b="1" dirty="0">
                  <a:solidFill>
                    <a:srgbClr val="E2E6E9"/>
                  </a:solidFill>
                  <a:latin typeface="Merriweather" pitchFamily="34" charset="0"/>
                  <a:ea typeface="Merriweather" pitchFamily="34" charset="-122"/>
                  <a:cs typeface="Merriweather" pitchFamily="34" charset="-120"/>
                </a:rPr>
                <a:t>Organized Information</a:t>
              </a:r>
              <a:endParaRPr lang="en-US" sz="2400" dirty="0"/>
            </a:p>
          </p:txBody>
        </p:sp>
        <p:sp>
          <p:nvSpPr>
            <p:cNvPr id="11" name="Text 8"/>
            <p:cNvSpPr/>
            <p:nvPr/>
          </p:nvSpPr>
          <p:spPr>
            <a:xfrm>
              <a:off x="5087305" y="4232137"/>
              <a:ext cx="3612237" cy="1974056"/>
            </a:xfrm>
            <a:prstGeom prst="rect">
              <a:avLst/>
            </a:prstGeom>
            <a:grpFill/>
            <a:ln>
              <a:solidFill>
                <a:schemeClr val="accent1">
                  <a:lumMod val="75000"/>
                </a:schemeClr>
              </a:solidFill>
            </a:ln>
          </p:spPr>
          <p:txBody>
            <a:bodyPr wrap="square" lIns="0" tIns="0" rIns="0" bIns="0" rtlCol="0" anchor="t"/>
            <a:lstStyle/>
            <a:p>
              <a:pPr marL="0" indent="0">
                <a:lnSpc>
                  <a:spcPts val="3100"/>
                </a:lnSpc>
                <a:buNone/>
              </a:pPr>
              <a:r>
                <a:rPr lang="en-US" sz="1900" dirty="0">
                  <a:solidFill>
                    <a:srgbClr val="E2E6E9"/>
                  </a:solidFill>
                  <a:latin typeface="Lexend" pitchFamily="34" charset="0"/>
                  <a:ea typeface="Lexend" pitchFamily="34" charset="-122"/>
                  <a:cs typeface="Lexend" pitchFamily="34" charset="-120"/>
                </a:rPr>
                <a:t>The application provides carefully selected information for popular cities, ensuring relevant and valuable content.</a:t>
              </a:r>
              <a:endParaRPr lang="en-US" sz="1900" dirty="0"/>
            </a:p>
          </p:txBody>
        </p:sp>
      </p:grpSp>
      <p:grpSp>
        <p:nvGrpSpPr>
          <p:cNvPr id="15" name="Group 14">
            <a:extLst>
              <a:ext uri="{FF2B5EF4-FFF2-40B4-BE49-F238E27FC236}">
                <a16:creationId xmlns:a16="http://schemas.microsoft.com/office/drawing/2014/main" id="{0B16E28F-47DC-4A4C-B8C7-7B7DB2D82F87}"/>
              </a:ext>
            </a:extLst>
          </p:cNvPr>
          <p:cNvGrpSpPr/>
          <p:nvPr/>
        </p:nvGrpSpPr>
        <p:grpSpPr>
          <a:xfrm>
            <a:off x="-4745176" y="3463931"/>
            <a:ext cx="5628516" cy="3424164"/>
            <a:chOff x="-890424" y="3691341"/>
            <a:chExt cx="5628516" cy="3424164"/>
          </a:xfrm>
        </p:grpSpPr>
        <p:sp>
          <p:nvSpPr>
            <p:cNvPr id="7" name="Text 4"/>
            <p:cNvSpPr/>
            <p:nvPr/>
          </p:nvSpPr>
          <p:spPr>
            <a:xfrm>
              <a:off x="1181099" y="3772614"/>
              <a:ext cx="3375541" cy="380286"/>
            </a:xfrm>
            <a:prstGeom prst="rect">
              <a:avLst/>
            </a:prstGeom>
            <a:noFill/>
            <a:ln/>
          </p:spPr>
          <p:txBody>
            <a:bodyPr wrap="none" lIns="0" tIns="0" rIns="0" bIns="0" rtlCol="0" anchor="t"/>
            <a:lstStyle/>
            <a:p>
              <a:pPr marL="0" indent="0">
                <a:lnSpc>
                  <a:spcPts val="3000"/>
                </a:lnSpc>
                <a:buNone/>
              </a:pPr>
              <a:endParaRPr lang="en-US" sz="2400" b="1" dirty="0">
                <a:solidFill>
                  <a:schemeClr val="bg1"/>
                </a:solidFill>
                <a:latin typeface="Merriweather" panose="00000500000000000000" pitchFamily="2" charset="0"/>
              </a:endParaRPr>
            </a:p>
          </p:txBody>
        </p:sp>
        <p:sp>
          <p:nvSpPr>
            <p:cNvPr id="8" name="Text 5"/>
            <p:cNvSpPr/>
            <p:nvPr/>
          </p:nvSpPr>
          <p:spPr>
            <a:xfrm>
              <a:off x="1125855" y="4306133"/>
              <a:ext cx="3612237" cy="1184434"/>
            </a:xfrm>
            <a:prstGeom prst="rect">
              <a:avLst/>
            </a:prstGeom>
            <a:noFill/>
            <a:ln/>
          </p:spPr>
          <p:txBody>
            <a:bodyPr wrap="square" lIns="0" tIns="0" rIns="0" bIns="0" rtlCol="0" anchor="t"/>
            <a:lstStyle/>
            <a:p>
              <a:pPr marL="0" indent="0">
                <a:lnSpc>
                  <a:spcPts val="3100"/>
                </a:lnSpc>
                <a:buNone/>
              </a:pPr>
              <a:endParaRPr lang="en-US" sz="1900" dirty="0"/>
            </a:p>
          </p:txBody>
        </p:sp>
        <p:sp>
          <p:nvSpPr>
            <p:cNvPr id="6" name="Shape 3"/>
            <p:cNvSpPr/>
            <p:nvPr/>
          </p:nvSpPr>
          <p:spPr>
            <a:xfrm>
              <a:off x="-890424" y="3691341"/>
              <a:ext cx="3854099" cy="3424164"/>
            </a:xfrm>
            <a:prstGeom prst="roundRect">
              <a:avLst>
                <a:gd name="adj" fmla="val 4413"/>
              </a:avLst>
            </a:prstGeom>
            <a:solidFill>
              <a:srgbClr val="003180"/>
            </a:solidFill>
            <a:ln w="15240">
              <a:solidFill>
                <a:srgbClr val="194A99"/>
              </a:solidFill>
              <a:prstDash val="solid"/>
            </a:ln>
          </p:spPr>
          <p:txBody>
            <a:bodyPr/>
            <a:lstStyle/>
            <a:p>
              <a:r>
                <a:rPr lang="en-US" sz="2400" b="1" dirty="0">
                  <a:solidFill>
                    <a:srgbClr val="003180"/>
                  </a:solidFill>
                  <a:latin typeface="Merriweather" panose="00000500000000000000" pitchFamily="2" charset="0"/>
                </a:rPr>
                <a:t>Easy-To-Use Interface</a:t>
              </a:r>
            </a:p>
            <a:p>
              <a:endParaRPr lang="en-US" dirty="0">
                <a:solidFill>
                  <a:srgbClr val="003180"/>
                </a:solidFill>
              </a:endParaRPr>
            </a:p>
            <a:p>
              <a:pPr>
                <a:lnSpc>
                  <a:spcPct val="150000"/>
                </a:lnSpc>
              </a:pPr>
              <a:r>
                <a:rPr lang="en-US" dirty="0">
                  <a:solidFill>
                    <a:srgbClr val="003180"/>
                  </a:solidFill>
                  <a:latin typeface="Lexend" panose="020B0604020202020204" charset="0"/>
                </a:rPr>
                <a:t> </a:t>
              </a:r>
              <a:r>
                <a:rPr lang="en-US" b="0" i="0" dirty="0" err="1">
                  <a:solidFill>
                    <a:srgbClr val="003180"/>
                  </a:solidFill>
                  <a:effectLst/>
                  <a:latin typeface="Lexend" panose="020B0604020202020204" charset="0"/>
                </a:rPr>
                <a:t>CityCompass</a:t>
              </a:r>
              <a:r>
                <a:rPr lang="en-US" sz="2000" b="0" i="0" dirty="0">
                  <a:solidFill>
                    <a:srgbClr val="003180"/>
                  </a:solidFill>
                  <a:effectLst/>
                  <a:latin typeface="Lexend" panose="020B0604020202020204" charset="0"/>
                </a:rPr>
                <a:t> prioritizes user experience with a simple and automatic interface. </a:t>
              </a:r>
              <a:br>
                <a:rPr lang="en-US" sz="2000" dirty="0">
                  <a:solidFill>
                    <a:srgbClr val="003180"/>
                  </a:solidFill>
                  <a:latin typeface="Lexend" panose="020B0604020202020204" charset="0"/>
                </a:rPr>
              </a:br>
              <a:endParaRPr lang="en-US" dirty="0">
                <a:solidFill>
                  <a:srgbClr val="003180"/>
                </a:solidFill>
                <a:latin typeface="Lexend" panose="020B0604020202020204" charset="0"/>
              </a:endParaRPr>
            </a:p>
          </p:txBody>
        </p:sp>
      </p:gr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5848"/>
            <a:ext cx="14630400" cy="8229600"/>
          </a:xfrm>
          <a:prstGeom prst="rect">
            <a:avLst/>
          </a:prstGeom>
        </p:spPr>
      </p:pic>
      <p:sp>
        <p:nvSpPr>
          <p:cNvPr id="3" name="Shape 0"/>
          <p:cNvSpPr/>
          <p:nvPr/>
        </p:nvSpPr>
        <p:spPr>
          <a:xfrm>
            <a:off x="0" y="-120114"/>
            <a:ext cx="14630400" cy="8538400"/>
          </a:xfrm>
          <a:prstGeom prst="rect">
            <a:avLst/>
          </a:prstGeom>
          <a:solidFill>
            <a:srgbClr val="09151A">
              <a:alpha val="80000"/>
            </a:srgbClr>
          </a:solidFill>
          <a:ln/>
        </p:spPr>
        <p:txBody>
          <a:bodyPr/>
          <a:lstStyle/>
          <a:p>
            <a:endParaRPr lang="en-US" dirty="0"/>
          </a:p>
        </p:txBody>
      </p:sp>
      <p:grpSp>
        <p:nvGrpSpPr>
          <p:cNvPr id="21" name="Group 20">
            <a:extLst>
              <a:ext uri="{FF2B5EF4-FFF2-40B4-BE49-F238E27FC236}">
                <a16:creationId xmlns:a16="http://schemas.microsoft.com/office/drawing/2014/main" id="{BFF48FF8-0165-4258-B6D0-7B6D70E3E836}"/>
              </a:ext>
            </a:extLst>
          </p:cNvPr>
          <p:cNvGrpSpPr/>
          <p:nvPr/>
        </p:nvGrpSpPr>
        <p:grpSpPr>
          <a:xfrm>
            <a:off x="8982768" y="3494160"/>
            <a:ext cx="4136350" cy="3417213"/>
            <a:chOff x="9393852" y="3479061"/>
            <a:chExt cx="4136350" cy="3417213"/>
          </a:xfrm>
          <a:solidFill>
            <a:schemeClr val="accent1">
              <a:lumMod val="60000"/>
              <a:lumOff val="40000"/>
            </a:schemeClr>
          </a:solidFill>
        </p:grpSpPr>
        <p:sp>
          <p:nvSpPr>
            <p:cNvPr id="12" name="Shape 9"/>
            <p:cNvSpPr/>
            <p:nvPr/>
          </p:nvSpPr>
          <p:spPr>
            <a:xfrm>
              <a:off x="9393852" y="3479061"/>
              <a:ext cx="4136350" cy="3417213"/>
            </a:xfrm>
            <a:prstGeom prst="roundRect">
              <a:avLst>
                <a:gd name="adj" fmla="val 3034"/>
              </a:avLst>
            </a:prstGeom>
            <a:grpFill/>
            <a:ln w="15240">
              <a:solidFill>
                <a:schemeClr val="accent1">
                  <a:lumMod val="60000"/>
                  <a:lumOff val="40000"/>
                </a:schemeClr>
              </a:solidFill>
              <a:prstDash val="solid"/>
            </a:ln>
          </p:spPr>
        </p:sp>
        <p:sp>
          <p:nvSpPr>
            <p:cNvPr id="13" name="Text 10"/>
            <p:cNvSpPr/>
            <p:nvPr/>
          </p:nvSpPr>
          <p:spPr>
            <a:xfrm>
              <a:off x="9687514" y="3594063"/>
              <a:ext cx="3612237" cy="771049"/>
            </a:xfrm>
            <a:prstGeom prst="rect">
              <a:avLst/>
            </a:prstGeom>
            <a:grpFill/>
            <a:ln>
              <a:solidFill>
                <a:schemeClr val="accent1">
                  <a:lumMod val="60000"/>
                  <a:lumOff val="40000"/>
                </a:schemeClr>
              </a:solidFill>
            </a:ln>
          </p:spPr>
          <p:txBody>
            <a:bodyPr wrap="square" lIns="0" tIns="0" rIns="0" bIns="0" rtlCol="0" anchor="t"/>
            <a:lstStyle/>
            <a:p>
              <a:pPr marL="0" indent="0">
                <a:lnSpc>
                  <a:spcPts val="3000"/>
                </a:lnSpc>
                <a:buNone/>
              </a:pPr>
              <a:r>
                <a:rPr lang="en-US" sz="2400" b="1" dirty="0">
                  <a:solidFill>
                    <a:srgbClr val="002060"/>
                  </a:solidFill>
                  <a:latin typeface="Merriweather" pitchFamily="34" charset="0"/>
                  <a:ea typeface="Merriweather" pitchFamily="34" charset="-122"/>
                  <a:cs typeface="Merriweather" pitchFamily="34" charset="-120"/>
                </a:rPr>
                <a:t>Scalable and Reusable Code</a:t>
              </a:r>
              <a:endParaRPr lang="en-US" sz="2400" dirty="0">
                <a:solidFill>
                  <a:srgbClr val="002060"/>
                </a:solidFill>
              </a:endParaRPr>
            </a:p>
          </p:txBody>
        </p:sp>
        <p:sp>
          <p:nvSpPr>
            <p:cNvPr id="14" name="Text 11"/>
            <p:cNvSpPr/>
            <p:nvPr/>
          </p:nvSpPr>
          <p:spPr>
            <a:xfrm>
              <a:off x="9655908" y="4488917"/>
              <a:ext cx="3612237" cy="1974056"/>
            </a:xfrm>
            <a:prstGeom prst="rect">
              <a:avLst/>
            </a:prstGeom>
            <a:grpFill/>
            <a:ln>
              <a:solidFill>
                <a:schemeClr val="accent1">
                  <a:lumMod val="60000"/>
                  <a:lumOff val="40000"/>
                </a:schemeClr>
              </a:solidFill>
            </a:ln>
          </p:spPr>
          <p:txBody>
            <a:bodyPr wrap="square" lIns="0" tIns="0" rIns="0" bIns="0" rtlCol="0" anchor="t"/>
            <a:lstStyle/>
            <a:p>
              <a:pPr marL="0" indent="0">
                <a:lnSpc>
                  <a:spcPts val="3100"/>
                </a:lnSpc>
                <a:buNone/>
              </a:pPr>
              <a:r>
                <a:rPr lang="en-US" sz="1900" dirty="0">
                  <a:solidFill>
                    <a:srgbClr val="002060"/>
                  </a:solidFill>
                  <a:latin typeface="Lexend" pitchFamily="34" charset="0"/>
                  <a:ea typeface="Lexend" pitchFamily="34" charset="-122"/>
                  <a:cs typeface="Lexend" pitchFamily="34" charset="-120"/>
                </a:rPr>
                <a:t>CityCompass is built with a modular design, allowing for easy expansion and integration of new features and cities</a:t>
              </a:r>
              <a:r>
                <a:rPr lang="en-US" sz="1900" dirty="0">
                  <a:solidFill>
                    <a:srgbClr val="E2E6E9"/>
                  </a:solidFill>
                  <a:latin typeface="Lexend" pitchFamily="34" charset="0"/>
                  <a:ea typeface="Lexend" pitchFamily="34" charset="-122"/>
                  <a:cs typeface="Lexend" pitchFamily="34" charset="-120"/>
                </a:rPr>
                <a:t>.</a:t>
              </a:r>
              <a:endParaRPr lang="en-US" sz="1900" dirty="0"/>
            </a:p>
          </p:txBody>
        </p:sp>
      </p:grpSp>
      <p:sp>
        <p:nvSpPr>
          <p:cNvPr id="4" name="Text 1"/>
          <p:cNvSpPr/>
          <p:nvPr/>
        </p:nvSpPr>
        <p:spPr>
          <a:xfrm>
            <a:off x="863798" y="853386"/>
            <a:ext cx="4938288" cy="771525"/>
          </a:xfrm>
          <a:prstGeom prst="rect">
            <a:avLst/>
          </a:prstGeom>
          <a:noFill/>
          <a:ln/>
        </p:spPr>
        <p:txBody>
          <a:bodyPr wrap="none" lIns="0" tIns="0" rIns="0" bIns="0" rtlCol="0" anchor="t"/>
          <a:lstStyle/>
          <a:p>
            <a:pPr marL="0" indent="0">
              <a:lnSpc>
                <a:spcPts val="6050"/>
              </a:lnSpc>
              <a:buNone/>
            </a:pPr>
            <a:r>
              <a:rPr lang="en-US" sz="5400" b="1" dirty="0">
                <a:solidFill>
                  <a:srgbClr val="F5F0F0"/>
                </a:solidFill>
                <a:latin typeface="Merriweather" pitchFamily="34" charset="0"/>
                <a:ea typeface="Merriweather" pitchFamily="34" charset="-122"/>
                <a:cs typeface="Merriweather" pitchFamily="34" charset="-120"/>
              </a:rPr>
              <a:t>Introduction</a:t>
            </a:r>
            <a:endParaRPr lang="en-US" sz="5400" b="1" dirty="0"/>
          </a:p>
        </p:txBody>
      </p:sp>
      <p:sp>
        <p:nvSpPr>
          <p:cNvPr id="5" name="Text 2"/>
          <p:cNvSpPr/>
          <p:nvPr/>
        </p:nvSpPr>
        <p:spPr>
          <a:xfrm>
            <a:off x="822242" y="2055129"/>
            <a:ext cx="12902803" cy="789622"/>
          </a:xfrm>
          <a:prstGeom prst="rect">
            <a:avLst/>
          </a:prstGeom>
          <a:noFill/>
          <a:ln/>
        </p:spPr>
        <p:txBody>
          <a:bodyPr wrap="square" lIns="0" tIns="0" rIns="0" bIns="0" rtlCol="0" anchor="t"/>
          <a:lstStyle/>
          <a:p>
            <a:pPr marL="0" indent="0">
              <a:lnSpc>
                <a:spcPts val="3100"/>
              </a:lnSpc>
              <a:buNone/>
            </a:pPr>
            <a:r>
              <a:rPr lang="en-US" sz="2000" dirty="0">
                <a:solidFill>
                  <a:srgbClr val="E2E6E9"/>
                </a:solidFill>
                <a:latin typeface="Lexend" pitchFamily="34" charset="0"/>
                <a:ea typeface="Lexend" pitchFamily="34" charset="-122"/>
                <a:cs typeface="Lexend" pitchFamily="34" charset="-120"/>
              </a:rPr>
              <a:t>CityCompass offers a user-friendly interface with selected information for popular cities. It's designed with scalable and reusable code, making it easy to add new features and cities in the future.</a:t>
            </a:r>
            <a:endParaRPr lang="en-US" sz="2000" dirty="0"/>
          </a:p>
        </p:txBody>
      </p:sp>
      <p:grpSp>
        <p:nvGrpSpPr>
          <p:cNvPr id="20" name="Group 19">
            <a:extLst>
              <a:ext uri="{FF2B5EF4-FFF2-40B4-BE49-F238E27FC236}">
                <a16:creationId xmlns:a16="http://schemas.microsoft.com/office/drawing/2014/main" id="{302CF8C8-2DA2-4C0A-A4C3-3A3AC740B274}"/>
              </a:ext>
            </a:extLst>
          </p:cNvPr>
          <p:cNvGrpSpPr/>
          <p:nvPr/>
        </p:nvGrpSpPr>
        <p:grpSpPr>
          <a:xfrm>
            <a:off x="4685778" y="3494161"/>
            <a:ext cx="4136350" cy="3417213"/>
            <a:chOff x="4802744" y="3486622"/>
            <a:chExt cx="4136350" cy="3417213"/>
          </a:xfrm>
          <a:solidFill>
            <a:schemeClr val="accent1">
              <a:lumMod val="75000"/>
            </a:schemeClr>
          </a:solidFill>
        </p:grpSpPr>
        <p:sp>
          <p:nvSpPr>
            <p:cNvPr id="9" name="Shape 6"/>
            <p:cNvSpPr/>
            <p:nvPr/>
          </p:nvSpPr>
          <p:spPr>
            <a:xfrm>
              <a:off x="4802744" y="3486622"/>
              <a:ext cx="4136350" cy="3417213"/>
            </a:xfrm>
            <a:prstGeom prst="roundRect">
              <a:avLst>
                <a:gd name="adj" fmla="val 3034"/>
              </a:avLst>
            </a:prstGeom>
            <a:grpFill/>
            <a:ln w="15240">
              <a:solidFill>
                <a:schemeClr val="accent1">
                  <a:lumMod val="75000"/>
                </a:schemeClr>
              </a:solidFill>
              <a:prstDash val="solid"/>
            </a:ln>
          </p:spPr>
          <p:txBody>
            <a:bodyPr/>
            <a:lstStyle/>
            <a:p>
              <a:endParaRPr lang="en-US" dirty="0"/>
            </a:p>
          </p:txBody>
        </p:sp>
        <p:sp>
          <p:nvSpPr>
            <p:cNvPr id="10" name="Text 7"/>
            <p:cNvSpPr/>
            <p:nvPr/>
          </p:nvSpPr>
          <p:spPr>
            <a:xfrm>
              <a:off x="5087305" y="3698618"/>
              <a:ext cx="3208020" cy="385524"/>
            </a:xfrm>
            <a:prstGeom prst="rect">
              <a:avLst/>
            </a:prstGeom>
            <a:grpFill/>
            <a:ln>
              <a:solidFill>
                <a:schemeClr val="accent1">
                  <a:lumMod val="75000"/>
                </a:schemeClr>
              </a:solidFill>
            </a:ln>
          </p:spPr>
          <p:txBody>
            <a:bodyPr wrap="none" lIns="0" tIns="0" rIns="0" bIns="0" rtlCol="0" anchor="t"/>
            <a:lstStyle/>
            <a:p>
              <a:pPr marL="0" indent="0">
                <a:lnSpc>
                  <a:spcPts val="3000"/>
                </a:lnSpc>
                <a:buNone/>
              </a:pPr>
              <a:r>
                <a:rPr lang="en-US" sz="2400" b="1" dirty="0">
                  <a:solidFill>
                    <a:srgbClr val="E2E6E9"/>
                  </a:solidFill>
                  <a:latin typeface="Merriweather" pitchFamily="34" charset="0"/>
                  <a:ea typeface="Merriweather" pitchFamily="34" charset="-122"/>
                  <a:cs typeface="Merriweather" pitchFamily="34" charset="-120"/>
                </a:rPr>
                <a:t>Organized Information</a:t>
              </a:r>
              <a:endParaRPr lang="en-US" sz="2400" dirty="0"/>
            </a:p>
          </p:txBody>
        </p:sp>
        <p:sp>
          <p:nvSpPr>
            <p:cNvPr id="11" name="Text 8"/>
            <p:cNvSpPr/>
            <p:nvPr/>
          </p:nvSpPr>
          <p:spPr>
            <a:xfrm>
              <a:off x="5087305" y="4232137"/>
              <a:ext cx="3612237" cy="1974056"/>
            </a:xfrm>
            <a:prstGeom prst="rect">
              <a:avLst/>
            </a:prstGeom>
            <a:grpFill/>
            <a:ln>
              <a:solidFill>
                <a:schemeClr val="accent1">
                  <a:lumMod val="75000"/>
                </a:schemeClr>
              </a:solidFill>
            </a:ln>
          </p:spPr>
          <p:txBody>
            <a:bodyPr wrap="square" lIns="0" tIns="0" rIns="0" bIns="0" rtlCol="0" anchor="t"/>
            <a:lstStyle/>
            <a:p>
              <a:pPr marL="0" indent="0">
                <a:lnSpc>
                  <a:spcPts val="3100"/>
                </a:lnSpc>
                <a:buNone/>
              </a:pPr>
              <a:r>
                <a:rPr lang="en-US" sz="1900" dirty="0">
                  <a:solidFill>
                    <a:srgbClr val="E2E6E9"/>
                  </a:solidFill>
                  <a:latin typeface="Lexend" pitchFamily="34" charset="0"/>
                  <a:ea typeface="Lexend" pitchFamily="34" charset="-122"/>
                  <a:cs typeface="Lexend" pitchFamily="34" charset="-120"/>
                </a:rPr>
                <a:t>The application provides carefully selected information for popular cities, ensuring relevant and valuable content.</a:t>
              </a:r>
              <a:endParaRPr lang="en-US" sz="1900" dirty="0"/>
            </a:p>
          </p:txBody>
        </p:sp>
      </p:grpSp>
      <p:grpSp>
        <p:nvGrpSpPr>
          <p:cNvPr id="15" name="Group 14">
            <a:extLst>
              <a:ext uri="{FF2B5EF4-FFF2-40B4-BE49-F238E27FC236}">
                <a16:creationId xmlns:a16="http://schemas.microsoft.com/office/drawing/2014/main" id="{0B16E28F-47DC-4A4C-B8C7-7B7DB2D82F87}"/>
              </a:ext>
            </a:extLst>
          </p:cNvPr>
          <p:cNvGrpSpPr/>
          <p:nvPr/>
        </p:nvGrpSpPr>
        <p:grpSpPr>
          <a:xfrm>
            <a:off x="702908" y="3494161"/>
            <a:ext cx="5628516" cy="3424164"/>
            <a:chOff x="-890424" y="3691341"/>
            <a:chExt cx="5628516" cy="3424164"/>
          </a:xfrm>
        </p:grpSpPr>
        <p:sp>
          <p:nvSpPr>
            <p:cNvPr id="7" name="Text 4"/>
            <p:cNvSpPr/>
            <p:nvPr/>
          </p:nvSpPr>
          <p:spPr>
            <a:xfrm>
              <a:off x="1181099" y="3772614"/>
              <a:ext cx="3375541" cy="380286"/>
            </a:xfrm>
            <a:prstGeom prst="rect">
              <a:avLst/>
            </a:prstGeom>
            <a:noFill/>
            <a:ln/>
          </p:spPr>
          <p:txBody>
            <a:bodyPr wrap="none" lIns="0" tIns="0" rIns="0" bIns="0" rtlCol="0" anchor="t"/>
            <a:lstStyle/>
            <a:p>
              <a:pPr marL="0" indent="0">
                <a:lnSpc>
                  <a:spcPts val="3000"/>
                </a:lnSpc>
                <a:buNone/>
              </a:pPr>
              <a:endParaRPr lang="en-US" sz="2400" b="1" dirty="0">
                <a:solidFill>
                  <a:schemeClr val="bg1"/>
                </a:solidFill>
                <a:latin typeface="Merriweather" panose="00000500000000000000" pitchFamily="2" charset="0"/>
              </a:endParaRPr>
            </a:p>
          </p:txBody>
        </p:sp>
        <p:sp>
          <p:nvSpPr>
            <p:cNvPr id="8" name="Text 5"/>
            <p:cNvSpPr/>
            <p:nvPr/>
          </p:nvSpPr>
          <p:spPr>
            <a:xfrm>
              <a:off x="1125855" y="4306133"/>
              <a:ext cx="3612237" cy="1184434"/>
            </a:xfrm>
            <a:prstGeom prst="rect">
              <a:avLst/>
            </a:prstGeom>
            <a:noFill/>
            <a:ln/>
          </p:spPr>
          <p:txBody>
            <a:bodyPr wrap="square" lIns="0" tIns="0" rIns="0" bIns="0" rtlCol="0" anchor="t"/>
            <a:lstStyle/>
            <a:p>
              <a:pPr marL="0" indent="0">
                <a:lnSpc>
                  <a:spcPts val="3100"/>
                </a:lnSpc>
                <a:buNone/>
              </a:pPr>
              <a:endParaRPr lang="en-US" sz="1900" dirty="0"/>
            </a:p>
          </p:txBody>
        </p:sp>
        <p:sp>
          <p:nvSpPr>
            <p:cNvPr id="6" name="Shape 3"/>
            <p:cNvSpPr/>
            <p:nvPr/>
          </p:nvSpPr>
          <p:spPr>
            <a:xfrm>
              <a:off x="-890424" y="3691341"/>
              <a:ext cx="3854099" cy="3424164"/>
            </a:xfrm>
            <a:prstGeom prst="roundRect">
              <a:avLst>
                <a:gd name="adj" fmla="val 4413"/>
              </a:avLst>
            </a:prstGeom>
            <a:solidFill>
              <a:srgbClr val="003180"/>
            </a:solidFill>
            <a:ln w="15240">
              <a:solidFill>
                <a:srgbClr val="194A99"/>
              </a:solidFill>
              <a:prstDash val="solid"/>
            </a:ln>
          </p:spPr>
          <p:txBody>
            <a:bodyPr/>
            <a:lstStyle/>
            <a:p>
              <a:r>
                <a:rPr lang="en-US" sz="2400" b="1" dirty="0">
                  <a:solidFill>
                    <a:schemeClr val="bg1"/>
                  </a:solidFill>
                  <a:latin typeface="Merriweather" panose="00000500000000000000" pitchFamily="2" charset="0"/>
                </a:rPr>
                <a:t>Easy-To-Use Interface</a:t>
              </a:r>
            </a:p>
            <a:p>
              <a:endParaRPr lang="en-US" dirty="0"/>
            </a:p>
            <a:p>
              <a:pPr>
                <a:lnSpc>
                  <a:spcPct val="150000"/>
                </a:lnSpc>
              </a:pPr>
              <a:r>
                <a:rPr lang="en-US" dirty="0">
                  <a:solidFill>
                    <a:schemeClr val="bg1"/>
                  </a:solidFill>
                  <a:latin typeface="Lexend" panose="020B0604020202020204" charset="0"/>
                </a:rPr>
                <a:t> </a:t>
              </a:r>
              <a:r>
                <a:rPr lang="en-US" b="0" i="0" dirty="0" err="1">
                  <a:solidFill>
                    <a:schemeClr val="bg1"/>
                  </a:solidFill>
                  <a:effectLst/>
                  <a:latin typeface="Lexend" panose="020B0604020202020204" charset="0"/>
                </a:rPr>
                <a:t>CityCompass</a:t>
              </a:r>
              <a:r>
                <a:rPr lang="en-US" sz="2000" b="0" i="0" dirty="0">
                  <a:solidFill>
                    <a:schemeClr val="bg1"/>
                  </a:solidFill>
                  <a:effectLst/>
                  <a:latin typeface="Lexend" panose="020B0604020202020204" charset="0"/>
                </a:rPr>
                <a:t> prioritizes user experience with a simple and automatic interface. </a:t>
              </a:r>
              <a:br>
                <a:rPr lang="en-US" sz="2000" dirty="0">
                  <a:solidFill>
                    <a:schemeClr val="bg1"/>
                  </a:solidFill>
                  <a:latin typeface="Lexend" panose="020B0604020202020204" charset="0"/>
                </a:rPr>
              </a:br>
              <a:endParaRPr lang="en-US" dirty="0">
                <a:solidFill>
                  <a:schemeClr val="bg1"/>
                </a:solidFill>
                <a:latin typeface="Lexend" panose="020B0604020202020204" charset="0"/>
              </a:endParaRPr>
            </a:p>
          </p:txBody>
        </p:sp>
      </p:grpSp>
    </p:spTree>
    <p:extLst>
      <p:ext uri="{BB962C8B-B14F-4D97-AF65-F5344CB8AC3E}">
        <p14:creationId xmlns:p14="http://schemas.microsoft.com/office/powerpoint/2010/main" val="354444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0075831-E7AB-4F48-81E8-7313498896E8}"/>
              </a:ext>
            </a:extLst>
          </p:cNvPr>
          <p:cNvSpPr/>
          <p:nvPr/>
        </p:nvSpPr>
        <p:spPr>
          <a:xfrm>
            <a:off x="12824460" y="7783830"/>
            <a:ext cx="1680210" cy="365760"/>
          </a:xfrm>
          <a:prstGeom prst="rect">
            <a:avLst/>
          </a:prstGeom>
          <a:solidFill>
            <a:srgbClr val="0A1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4417013F-01BD-4C79-B758-DBD046BEA101}"/>
              </a:ext>
            </a:extLst>
          </p:cNvPr>
          <p:cNvGrpSpPr/>
          <p:nvPr/>
        </p:nvGrpSpPr>
        <p:grpSpPr>
          <a:xfrm rot="16426809">
            <a:off x="5768351" y="-3597854"/>
            <a:ext cx="2671996" cy="2706759"/>
            <a:chOff x="5929388" y="1538441"/>
            <a:chExt cx="2780297" cy="2725594"/>
          </a:xfrm>
        </p:grpSpPr>
        <p:sp>
          <p:nvSpPr>
            <p:cNvPr id="61" name="Freeform: Shape 60">
              <a:extLst>
                <a:ext uri="{FF2B5EF4-FFF2-40B4-BE49-F238E27FC236}">
                  <a16:creationId xmlns:a16="http://schemas.microsoft.com/office/drawing/2014/main" id="{A07391A0-A912-4B50-860A-4DB8A492B79D}"/>
                </a:ext>
              </a:extLst>
            </p:cNvPr>
            <p:cNvSpPr/>
            <p:nvPr/>
          </p:nvSpPr>
          <p:spPr>
            <a:xfrm>
              <a:off x="5929388" y="1538441"/>
              <a:ext cx="2780297" cy="2725594"/>
            </a:xfrm>
            <a:custGeom>
              <a:avLst/>
              <a:gdLst>
                <a:gd name="connsiteX0" fmla="*/ 1680110 w 3370735"/>
                <a:gd name="connsiteY0" fmla="*/ 0 h 3370735"/>
                <a:gd name="connsiteX1" fmla="*/ 3336387 w 3370735"/>
                <a:gd name="connsiteY1" fmla="*/ 1349904 h 3370735"/>
                <a:gd name="connsiteX2" fmla="*/ 3360220 w 3370735"/>
                <a:gd name="connsiteY2" fmla="*/ 1506066 h 3370735"/>
                <a:gd name="connsiteX3" fmla="*/ 3348520 w 3370735"/>
                <a:gd name="connsiteY3" fmla="*/ 1504280 h 3370735"/>
                <a:gd name="connsiteX4" fmla="*/ 3342207 w 3370735"/>
                <a:gd name="connsiteY4" fmla="*/ 1503961 h 3370735"/>
                <a:gd name="connsiteX5" fmla="*/ 3342207 w 3370735"/>
                <a:gd name="connsiteY5" fmla="*/ 1503962 h 3370735"/>
                <a:gd name="connsiteX6" fmla="*/ 3348521 w 3370735"/>
                <a:gd name="connsiteY6" fmla="*/ 1504281 h 3370735"/>
                <a:gd name="connsiteX7" fmla="*/ 3360221 w 3370735"/>
                <a:gd name="connsiteY7" fmla="*/ 1506067 h 3370735"/>
                <a:gd name="connsiteX8" fmla="*/ 3362007 w 3370735"/>
                <a:gd name="connsiteY8" fmla="*/ 1517768 h 3370735"/>
                <a:gd name="connsiteX9" fmla="*/ 3370735 w 3370735"/>
                <a:gd name="connsiteY9" fmla="*/ 1690625 h 3370735"/>
                <a:gd name="connsiteX10" fmla="*/ 2485963 w 3370735"/>
                <a:gd name="connsiteY10" fmla="*/ 3177200 h 3370735"/>
                <a:gd name="connsiteX11" fmla="*/ 2467327 w 3370735"/>
                <a:gd name="connsiteY11" fmla="*/ 3186178 h 3370735"/>
                <a:gd name="connsiteX12" fmla="*/ 2451225 w 3370735"/>
                <a:gd name="connsiteY12" fmla="*/ 3178421 h 3370735"/>
                <a:gd name="connsiteX13" fmla="*/ 2451225 w 3370735"/>
                <a:gd name="connsiteY13" fmla="*/ 3178422 h 3370735"/>
                <a:gd name="connsiteX14" fmla="*/ 2467326 w 3370735"/>
                <a:gd name="connsiteY14" fmla="*/ 3186178 h 3370735"/>
                <a:gd name="connsiteX15" fmla="*/ 2338177 w 3370735"/>
                <a:gd name="connsiteY15" fmla="*/ 3248391 h 3370735"/>
                <a:gd name="connsiteX16" fmla="*/ 2020830 w 3370735"/>
                <a:gd name="connsiteY16" fmla="*/ 3346902 h 3370735"/>
                <a:gd name="connsiteX17" fmla="*/ 1864668 w 3370735"/>
                <a:gd name="connsiteY17" fmla="*/ 3370735 h 3370735"/>
                <a:gd name="connsiteX18" fmla="*/ 1866454 w 3370735"/>
                <a:gd name="connsiteY18" fmla="*/ 3359034 h 3370735"/>
                <a:gd name="connsiteX19" fmla="*/ 1875182 w 3370735"/>
                <a:gd name="connsiteY19" fmla="*/ 3186177 h 3370735"/>
                <a:gd name="connsiteX20" fmla="*/ 1866454 w 3370735"/>
                <a:gd name="connsiteY20" fmla="*/ 3013320 h 3370735"/>
                <a:gd name="connsiteX21" fmla="*/ 1864669 w 3370735"/>
                <a:gd name="connsiteY21" fmla="*/ 3001620 h 3370735"/>
                <a:gd name="connsiteX22" fmla="*/ 1868719 w 3370735"/>
                <a:gd name="connsiteY22" fmla="*/ 3002238 h 3370735"/>
                <a:gd name="connsiteX23" fmla="*/ 1868719 w 3370735"/>
                <a:gd name="connsiteY23" fmla="*/ 3002238 h 3370735"/>
                <a:gd name="connsiteX24" fmla="*/ 1864670 w 3370735"/>
                <a:gd name="connsiteY24" fmla="*/ 3001620 h 3370735"/>
                <a:gd name="connsiteX25" fmla="*/ 1840836 w 3370735"/>
                <a:gd name="connsiteY25" fmla="*/ 2845457 h 3370735"/>
                <a:gd name="connsiteX26" fmla="*/ 1742325 w 3370735"/>
                <a:gd name="connsiteY26" fmla="*/ 2528110 h 3370735"/>
                <a:gd name="connsiteX27" fmla="*/ 1680112 w 3370735"/>
                <a:gd name="connsiteY27" fmla="*/ 2398961 h 3370735"/>
                <a:gd name="connsiteX28" fmla="*/ 1686182 w 3370735"/>
                <a:gd name="connsiteY28" fmla="*/ 2386359 h 3370735"/>
                <a:gd name="connsiteX29" fmla="*/ 1686181 w 3370735"/>
                <a:gd name="connsiteY29" fmla="*/ 2386358 h 3370735"/>
                <a:gd name="connsiteX30" fmla="*/ 1680111 w 3370735"/>
                <a:gd name="connsiteY30" fmla="*/ 2398960 h 3370735"/>
                <a:gd name="connsiteX31" fmla="*/ 1671133 w 3370735"/>
                <a:gd name="connsiteY31" fmla="*/ 2380324 h 3370735"/>
                <a:gd name="connsiteX32" fmla="*/ 184558 w 3370735"/>
                <a:gd name="connsiteY32" fmla="*/ 1495552 h 3370735"/>
                <a:gd name="connsiteX33" fmla="*/ 11701 w 3370735"/>
                <a:gd name="connsiteY33" fmla="*/ 1504280 h 3370735"/>
                <a:gd name="connsiteX34" fmla="*/ 0 w 3370735"/>
                <a:gd name="connsiteY34" fmla="*/ 1506066 h 3370735"/>
                <a:gd name="connsiteX35" fmla="*/ 23833 w 3370735"/>
                <a:gd name="connsiteY35" fmla="*/ 1349904 h 3370735"/>
                <a:gd name="connsiteX36" fmla="*/ 1680110 w 3370735"/>
                <a:gd name="connsiteY36" fmla="*/ 0 h 337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70735" h="3370735">
                  <a:moveTo>
                    <a:pt x="1680110" y="0"/>
                  </a:moveTo>
                  <a:cubicBezTo>
                    <a:pt x="2497103" y="0"/>
                    <a:pt x="3178742" y="579515"/>
                    <a:pt x="3336387" y="1349904"/>
                  </a:cubicBezTo>
                  <a:lnTo>
                    <a:pt x="3360220" y="1506066"/>
                  </a:lnTo>
                  <a:lnTo>
                    <a:pt x="3348520" y="1504280"/>
                  </a:lnTo>
                  <a:lnTo>
                    <a:pt x="3342207" y="1503961"/>
                  </a:lnTo>
                  <a:lnTo>
                    <a:pt x="3342207" y="1503962"/>
                  </a:lnTo>
                  <a:lnTo>
                    <a:pt x="3348521" y="1504281"/>
                  </a:lnTo>
                  <a:lnTo>
                    <a:pt x="3360221" y="1506067"/>
                  </a:lnTo>
                  <a:lnTo>
                    <a:pt x="3362007" y="1517768"/>
                  </a:lnTo>
                  <a:cubicBezTo>
                    <a:pt x="3367778" y="1574602"/>
                    <a:pt x="3370735" y="1632269"/>
                    <a:pt x="3370735" y="1690625"/>
                  </a:cubicBezTo>
                  <a:cubicBezTo>
                    <a:pt x="3370735" y="2332548"/>
                    <a:pt x="3012973" y="2890911"/>
                    <a:pt x="2485963" y="3177200"/>
                  </a:cubicBezTo>
                  <a:lnTo>
                    <a:pt x="2467327" y="3186178"/>
                  </a:lnTo>
                  <a:lnTo>
                    <a:pt x="2451225" y="3178421"/>
                  </a:lnTo>
                  <a:lnTo>
                    <a:pt x="2451225" y="3178422"/>
                  </a:lnTo>
                  <a:lnTo>
                    <a:pt x="2467326" y="3186178"/>
                  </a:lnTo>
                  <a:lnTo>
                    <a:pt x="2338177" y="3248391"/>
                  </a:lnTo>
                  <a:cubicBezTo>
                    <a:pt x="2237046" y="3291167"/>
                    <a:pt x="2130886" y="3324381"/>
                    <a:pt x="2020830" y="3346902"/>
                  </a:cubicBezTo>
                  <a:lnTo>
                    <a:pt x="1864668" y="3370735"/>
                  </a:lnTo>
                  <a:lnTo>
                    <a:pt x="1866454" y="3359034"/>
                  </a:lnTo>
                  <a:cubicBezTo>
                    <a:pt x="1872226" y="3302200"/>
                    <a:pt x="1875182" y="3244534"/>
                    <a:pt x="1875182" y="3186177"/>
                  </a:cubicBezTo>
                  <a:cubicBezTo>
                    <a:pt x="1875182" y="3127821"/>
                    <a:pt x="1872226" y="3070154"/>
                    <a:pt x="1866454" y="3013320"/>
                  </a:cubicBezTo>
                  <a:lnTo>
                    <a:pt x="1864669" y="3001620"/>
                  </a:lnTo>
                  <a:lnTo>
                    <a:pt x="1868719" y="3002238"/>
                  </a:lnTo>
                  <a:lnTo>
                    <a:pt x="1868719" y="3002238"/>
                  </a:lnTo>
                  <a:lnTo>
                    <a:pt x="1864670" y="3001620"/>
                  </a:lnTo>
                  <a:lnTo>
                    <a:pt x="1840836" y="2845457"/>
                  </a:lnTo>
                  <a:cubicBezTo>
                    <a:pt x="1818315" y="2735402"/>
                    <a:pt x="1785101" y="2629242"/>
                    <a:pt x="1742325" y="2528110"/>
                  </a:cubicBezTo>
                  <a:lnTo>
                    <a:pt x="1680112" y="2398961"/>
                  </a:lnTo>
                  <a:lnTo>
                    <a:pt x="1686182" y="2386359"/>
                  </a:lnTo>
                  <a:lnTo>
                    <a:pt x="1686181" y="2386358"/>
                  </a:lnTo>
                  <a:lnTo>
                    <a:pt x="1680111" y="2398960"/>
                  </a:lnTo>
                  <a:lnTo>
                    <a:pt x="1671133" y="2380324"/>
                  </a:lnTo>
                  <a:cubicBezTo>
                    <a:pt x="1384844" y="1853314"/>
                    <a:pt x="826481" y="1495552"/>
                    <a:pt x="184558" y="1495552"/>
                  </a:cubicBezTo>
                  <a:cubicBezTo>
                    <a:pt x="126202" y="1495552"/>
                    <a:pt x="68536" y="1498509"/>
                    <a:pt x="11701" y="1504280"/>
                  </a:cubicBezTo>
                  <a:lnTo>
                    <a:pt x="0" y="1506066"/>
                  </a:lnTo>
                  <a:lnTo>
                    <a:pt x="23833" y="1349904"/>
                  </a:lnTo>
                  <a:cubicBezTo>
                    <a:pt x="181478" y="579515"/>
                    <a:pt x="863117" y="0"/>
                    <a:pt x="1680110" y="0"/>
                  </a:cubicBezTo>
                  <a:close/>
                </a:path>
              </a:pathLst>
            </a:custGeom>
            <a:solidFill>
              <a:srgbClr val="893AC4"/>
            </a:solidFill>
            <a:ln w="15240">
              <a:noFill/>
              <a:prstDash val="solid"/>
            </a:ln>
            <a:effectLst>
              <a:innerShdw blurRad="381000">
                <a:srgbClr val="0A151B"/>
              </a:innerShdw>
            </a:effectLst>
          </p:spPr>
          <p:txBody>
            <a:bodyPr wrap="square" rtlCol="0" anchor="ctr">
              <a:noAutofit/>
            </a:bodyPr>
            <a:lstStyle/>
            <a:p>
              <a:pPr algn="l"/>
              <a:endParaRPr lang="en-US" dirty="0"/>
            </a:p>
          </p:txBody>
        </p:sp>
        <p:sp>
          <p:nvSpPr>
            <p:cNvPr id="63" name="TextBox 62">
              <a:extLst>
                <a:ext uri="{FF2B5EF4-FFF2-40B4-BE49-F238E27FC236}">
                  <a16:creationId xmlns:a16="http://schemas.microsoft.com/office/drawing/2014/main" id="{AB4C3310-DDE6-4AB0-BFAD-BB8D836C72E3}"/>
                </a:ext>
              </a:extLst>
            </p:cNvPr>
            <p:cNvSpPr txBox="1"/>
            <p:nvPr/>
          </p:nvSpPr>
          <p:spPr>
            <a:xfrm>
              <a:off x="7322220" y="2477641"/>
              <a:ext cx="762000" cy="707886"/>
            </a:xfrm>
            <a:prstGeom prst="rect">
              <a:avLst/>
            </a:prstGeom>
            <a:noFill/>
          </p:spPr>
          <p:txBody>
            <a:bodyPr wrap="square" rtlCol="0">
              <a:spAutoFit/>
            </a:bodyPr>
            <a:lstStyle/>
            <a:p>
              <a:r>
                <a:rPr lang="en-US" sz="4000" b="1" dirty="0">
                  <a:solidFill>
                    <a:schemeClr val="bg1"/>
                  </a:solidFill>
                  <a:latin typeface="Franklin Gothic Heavy" panose="020B0903020102020204" pitchFamily="34" charset="0"/>
                </a:rPr>
                <a:t>1</a:t>
              </a:r>
            </a:p>
          </p:txBody>
        </p:sp>
      </p:grpSp>
      <p:grpSp>
        <p:nvGrpSpPr>
          <p:cNvPr id="69" name="Group 68">
            <a:extLst>
              <a:ext uri="{FF2B5EF4-FFF2-40B4-BE49-F238E27FC236}">
                <a16:creationId xmlns:a16="http://schemas.microsoft.com/office/drawing/2014/main" id="{10B4E209-CE4C-40A6-B6E9-B06B90C34C60}"/>
              </a:ext>
            </a:extLst>
          </p:cNvPr>
          <p:cNvGrpSpPr/>
          <p:nvPr/>
        </p:nvGrpSpPr>
        <p:grpSpPr>
          <a:xfrm rot="16557560">
            <a:off x="15212859" y="2842014"/>
            <a:ext cx="2671995" cy="2706758"/>
            <a:chOff x="7162970" y="2756254"/>
            <a:chExt cx="2780296" cy="2725593"/>
          </a:xfrm>
        </p:grpSpPr>
        <p:sp>
          <p:nvSpPr>
            <p:cNvPr id="56" name="Freeform: Shape 55">
              <a:extLst>
                <a:ext uri="{FF2B5EF4-FFF2-40B4-BE49-F238E27FC236}">
                  <a16:creationId xmlns:a16="http://schemas.microsoft.com/office/drawing/2014/main" id="{911C64D2-5D6D-46DE-B928-7D8C468EC655}"/>
                </a:ext>
              </a:extLst>
            </p:cNvPr>
            <p:cNvSpPr/>
            <p:nvPr/>
          </p:nvSpPr>
          <p:spPr>
            <a:xfrm>
              <a:off x="7162970" y="2756254"/>
              <a:ext cx="2780296" cy="2725593"/>
            </a:xfrm>
            <a:custGeom>
              <a:avLst/>
              <a:gdLst>
                <a:gd name="connsiteX0" fmla="*/ 1864667 w 3370734"/>
                <a:gd name="connsiteY0" fmla="*/ 0 h 3370734"/>
                <a:gd name="connsiteX1" fmla="*/ 2020830 w 3370734"/>
                <a:gd name="connsiteY1" fmla="*/ 23833 h 3370734"/>
                <a:gd name="connsiteX2" fmla="*/ 3370734 w 3370734"/>
                <a:gd name="connsiteY2" fmla="*/ 1680110 h 3370734"/>
                <a:gd name="connsiteX3" fmla="*/ 2020830 w 3370734"/>
                <a:gd name="connsiteY3" fmla="*/ 3336387 h 3370734"/>
                <a:gd name="connsiteX4" fmla="*/ 1864667 w 3370734"/>
                <a:gd name="connsiteY4" fmla="*/ 3360221 h 3370734"/>
                <a:gd name="connsiteX5" fmla="*/ 1852967 w 3370734"/>
                <a:gd name="connsiteY5" fmla="*/ 3362006 h 3370734"/>
                <a:gd name="connsiteX6" fmla="*/ 1680110 w 3370734"/>
                <a:gd name="connsiteY6" fmla="*/ 3370734 h 3370734"/>
                <a:gd name="connsiteX7" fmla="*/ 193535 w 3370734"/>
                <a:gd name="connsiteY7" fmla="*/ 2485962 h 3370734"/>
                <a:gd name="connsiteX8" fmla="*/ 184558 w 3370734"/>
                <a:gd name="connsiteY8" fmla="*/ 2467326 h 3370734"/>
                <a:gd name="connsiteX9" fmla="*/ 190107 w 3370734"/>
                <a:gd name="connsiteY9" fmla="*/ 2455806 h 3370734"/>
                <a:gd name="connsiteX10" fmla="*/ 190107 w 3370734"/>
                <a:gd name="connsiteY10" fmla="*/ 2455806 h 3370734"/>
                <a:gd name="connsiteX11" fmla="*/ 184558 w 3370734"/>
                <a:gd name="connsiteY11" fmla="*/ 2467325 h 3370734"/>
                <a:gd name="connsiteX12" fmla="*/ 122344 w 3370734"/>
                <a:gd name="connsiteY12" fmla="*/ 2338176 h 3370734"/>
                <a:gd name="connsiteX13" fmla="*/ 23833 w 3370734"/>
                <a:gd name="connsiteY13" fmla="*/ 2020829 h 3370734"/>
                <a:gd name="connsiteX14" fmla="*/ 0 w 3370734"/>
                <a:gd name="connsiteY14" fmla="*/ 1864668 h 3370734"/>
                <a:gd name="connsiteX15" fmla="*/ 11700 w 3370734"/>
                <a:gd name="connsiteY15" fmla="*/ 1866453 h 3370734"/>
                <a:gd name="connsiteX16" fmla="*/ 184557 w 3370734"/>
                <a:gd name="connsiteY16" fmla="*/ 1875181 h 3370734"/>
                <a:gd name="connsiteX17" fmla="*/ 357414 w 3370734"/>
                <a:gd name="connsiteY17" fmla="*/ 1866453 h 3370734"/>
                <a:gd name="connsiteX18" fmla="*/ 369115 w 3370734"/>
                <a:gd name="connsiteY18" fmla="*/ 1864667 h 3370734"/>
                <a:gd name="connsiteX19" fmla="*/ 368610 w 3370734"/>
                <a:gd name="connsiteY19" fmla="*/ 1867976 h 3370734"/>
                <a:gd name="connsiteX20" fmla="*/ 368611 w 3370734"/>
                <a:gd name="connsiteY20" fmla="*/ 1867976 h 3370734"/>
                <a:gd name="connsiteX21" fmla="*/ 369115 w 3370734"/>
                <a:gd name="connsiteY21" fmla="*/ 1864668 h 3370734"/>
                <a:gd name="connsiteX22" fmla="*/ 525277 w 3370734"/>
                <a:gd name="connsiteY22" fmla="*/ 1840835 h 3370734"/>
                <a:gd name="connsiteX23" fmla="*/ 842624 w 3370734"/>
                <a:gd name="connsiteY23" fmla="*/ 1742324 h 3370734"/>
                <a:gd name="connsiteX24" fmla="*/ 971773 w 3370734"/>
                <a:gd name="connsiteY24" fmla="*/ 1680111 h 3370734"/>
                <a:gd name="connsiteX25" fmla="*/ 990409 w 3370734"/>
                <a:gd name="connsiteY25" fmla="*/ 1671133 h 3370734"/>
                <a:gd name="connsiteX26" fmla="*/ 1875181 w 3370734"/>
                <a:gd name="connsiteY26" fmla="*/ 184558 h 3370734"/>
                <a:gd name="connsiteX27" fmla="*/ 1866453 w 3370734"/>
                <a:gd name="connsiteY27" fmla="*/ 11701 h 337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70734" h="3370734">
                  <a:moveTo>
                    <a:pt x="1864667" y="0"/>
                  </a:moveTo>
                  <a:lnTo>
                    <a:pt x="2020830" y="23833"/>
                  </a:lnTo>
                  <a:cubicBezTo>
                    <a:pt x="2791219" y="181478"/>
                    <a:pt x="3370734" y="863117"/>
                    <a:pt x="3370734" y="1680110"/>
                  </a:cubicBezTo>
                  <a:cubicBezTo>
                    <a:pt x="3370734" y="2497103"/>
                    <a:pt x="2791219" y="3178742"/>
                    <a:pt x="2020830" y="3336387"/>
                  </a:cubicBezTo>
                  <a:lnTo>
                    <a:pt x="1864667" y="3360221"/>
                  </a:lnTo>
                  <a:lnTo>
                    <a:pt x="1852967" y="3362006"/>
                  </a:lnTo>
                  <a:cubicBezTo>
                    <a:pt x="1796133" y="3367778"/>
                    <a:pt x="1738467" y="3370734"/>
                    <a:pt x="1680110" y="3370734"/>
                  </a:cubicBezTo>
                  <a:cubicBezTo>
                    <a:pt x="1038187" y="3370734"/>
                    <a:pt x="479824" y="3012972"/>
                    <a:pt x="193535" y="2485962"/>
                  </a:cubicBezTo>
                  <a:lnTo>
                    <a:pt x="184558" y="2467326"/>
                  </a:lnTo>
                  <a:lnTo>
                    <a:pt x="190107" y="2455806"/>
                  </a:lnTo>
                  <a:lnTo>
                    <a:pt x="190107" y="2455806"/>
                  </a:lnTo>
                  <a:lnTo>
                    <a:pt x="184558" y="2467325"/>
                  </a:lnTo>
                  <a:lnTo>
                    <a:pt x="122344" y="2338176"/>
                  </a:lnTo>
                  <a:cubicBezTo>
                    <a:pt x="79569" y="2237045"/>
                    <a:pt x="46354" y="2130885"/>
                    <a:pt x="23833" y="2020829"/>
                  </a:cubicBezTo>
                  <a:lnTo>
                    <a:pt x="0" y="1864668"/>
                  </a:lnTo>
                  <a:lnTo>
                    <a:pt x="11700" y="1866453"/>
                  </a:lnTo>
                  <a:cubicBezTo>
                    <a:pt x="68535" y="1872225"/>
                    <a:pt x="126201" y="1875181"/>
                    <a:pt x="184557" y="1875181"/>
                  </a:cubicBezTo>
                  <a:cubicBezTo>
                    <a:pt x="242914" y="1875181"/>
                    <a:pt x="300580" y="1872225"/>
                    <a:pt x="357414" y="1866453"/>
                  </a:cubicBezTo>
                  <a:lnTo>
                    <a:pt x="369115" y="1864667"/>
                  </a:lnTo>
                  <a:lnTo>
                    <a:pt x="368610" y="1867976"/>
                  </a:lnTo>
                  <a:lnTo>
                    <a:pt x="368611" y="1867976"/>
                  </a:lnTo>
                  <a:lnTo>
                    <a:pt x="369115" y="1864668"/>
                  </a:lnTo>
                  <a:lnTo>
                    <a:pt x="525277" y="1840835"/>
                  </a:lnTo>
                  <a:cubicBezTo>
                    <a:pt x="635333" y="1818314"/>
                    <a:pt x="741493" y="1785100"/>
                    <a:pt x="842624" y="1742324"/>
                  </a:cubicBezTo>
                  <a:lnTo>
                    <a:pt x="971773" y="1680111"/>
                  </a:lnTo>
                  <a:lnTo>
                    <a:pt x="990409" y="1671133"/>
                  </a:lnTo>
                  <a:cubicBezTo>
                    <a:pt x="1517419" y="1384844"/>
                    <a:pt x="1875181" y="826481"/>
                    <a:pt x="1875181" y="184558"/>
                  </a:cubicBezTo>
                  <a:cubicBezTo>
                    <a:pt x="1875181" y="126202"/>
                    <a:pt x="1872224" y="68535"/>
                    <a:pt x="1866453" y="11701"/>
                  </a:cubicBezTo>
                  <a:close/>
                </a:path>
              </a:pathLst>
            </a:custGeom>
            <a:solidFill>
              <a:srgbClr val="6A2D97"/>
            </a:solidFill>
            <a:ln w="15240">
              <a:noFill/>
              <a:prstDash val="solid"/>
            </a:ln>
            <a:effectLst>
              <a:innerShdw blurRad="381000">
                <a:srgbClr val="0A151B"/>
              </a:innerShdw>
            </a:effectLst>
          </p:spPr>
          <p:txBody>
            <a:bodyPr wrap="square" rtlCol="0" anchor="ctr">
              <a:noAutofit/>
            </a:bodyPr>
            <a:lstStyle/>
            <a:p>
              <a:pPr algn="l"/>
              <a:endParaRPr lang="en-US" dirty="0"/>
            </a:p>
          </p:txBody>
        </p:sp>
        <p:sp>
          <p:nvSpPr>
            <p:cNvPr id="64" name="TextBox 63">
              <a:extLst>
                <a:ext uri="{FF2B5EF4-FFF2-40B4-BE49-F238E27FC236}">
                  <a16:creationId xmlns:a16="http://schemas.microsoft.com/office/drawing/2014/main" id="{A2726A39-A595-4870-ABD8-E220732BD015}"/>
                </a:ext>
              </a:extLst>
            </p:cNvPr>
            <p:cNvSpPr txBox="1"/>
            <p:nvPr/>
          </p:nvSpPr>
          <p:spPr>
            <a:xfrm>
              <a:off x="8492997" y="4010926"/>
              <a:ext cx="762000" cy="707886"/>
            </a:xfrm>
            <a:prstGeom prst="rect">
              <a:avLst/>
            </a:prstGeom>
            <a:noFill/>
          </p:spPr>
          <p:txBody>
            <a:bodyPr wrap="square" rtlCol="0">
              <a:spAutoFit/>
            </a:bodyPr>
            <a:lstStyle/>
            <a:p>
              <a:r>
                <a:rPr lang="en-US" sz="4000" b="1" dirty="0">
                  <a:solidFill>
                    <a:schemeClr val="bg1"/>
                  </a:solidFill>
                  <a:latin typeface="Franklin Gothic Heavy" panose="020B0903020102020204" pitchFamily="34" charset="0"/>
                </a:rPr>
                <a:t>4</a:t>
              </a:r>
            </a:p>
          </p:txBody>
        </p:sp>
      </p:grpSp>
      <p:grpSp>
        <p:nvGrpSpPr>
          <p:cNvPr id="70" name="Group 69">
            <a:extLst>
              <a:ext uri="{FF2B5EF4-FFF2-40B4-BE49-F238E27FC236}">
                <a16:creationId xmlns:a16="http://schemas.microsoft.com/office/drawing/2014/main" id="{7BE5E286-CB8F-4F1A-B160-CA3CE5BC6F77}"/>
              </a:ext>
            </a:extLst>
          </p:cNvPr>
          <p:cNvGrpSpPr/>
          <p:nvPr/>
        </p:nvGrpSpPr>
        <p:grpSpPr>
          <a:xfrm rot="16661827">
            <a:off x="5770431" y="8919768"/>
            <a:ext cx="2671994" cy="2706759"/>
            <a:chOff x="5920717" y="3965565"/>
            <a:chExt cx="2780295" cy="2725594"/>
          </a:xfrm>
        </p:grpSpPr>
        <p:sp>
          <p:nvSpPr>
            <p:cNvPr id="50" name="Freeform: Shape 49">
              <a:extLst>
                <a:ext uri="{FF2B5EF4-FFF2-40B4-BE49-F238E27FC236}">
                  <a16:creationId xmlns:a16="http://schemas.microsoft.com/office/drawing/2014/main" id="{8D3BB1F5-AAA7-4A49-8CC2-315ABE1D202A}"/>
                </a:ext>
              </a:extLst>
            </p:cNvPr>
            <p:cNvSpPr/>
            <p:nvPr/>
          </p:nvSpPr>
          <p:spPr>
            <a:xfrm>
              <a:off x="5920717" y="3965565"/>
              <a:ext cx="2780295" cy="2725594"/>
            </a:xfrm>
            <a:custGeom>
              <a:avLst/>
              <a:gdLst>
                <a:gd name="connsiteX0" fmla="*/ 903409 w 3370733"/>
                <a:gd name="connsiteY0" fmla="*/ 184559 h 3370735"/>
                <a:gd name="connsiteX1" fmla="*/ 1032557 w 3370733"/>
                <a:gd name="connsiteY1" fmla="*/ 246772 h 3370735"/>
                <a:gd name="connsiteX2" fmla="*/ 1349904 w 3370733"/>
                <a:gd name="connsiteY2" fmla="*/ 345283 h 3370735"/>
                <a:gd name="connsiteX3" fmla="*/ 1506067 w 3370733"/>
                <a:gd name="connsiteY3" fmla="*/ 369117 h 3370735"/>
                <a:gd name="connsiteX4" fmla="*/ 1529900 w 3370733"/>
                <a:gd name="connsiteY4" fmla="*/ 525278 h 3370735"/>
                <a:gd name="connsiteX5" fmla="*/ 1628411 w 3370733"/>
                <a:gd name="connsiteY5" fmla="*/ 842625 h 3370735"/>
                <a:gd name="connsiteX6" fmla="*/ 1690625 w 3370733"/>
                <a:gd name="connsiteY6" fmla="*/ 971774 h 3370735"/>
                <a:gd name="connsiteX7" fmla="*/ 1690625 w 3370733"/>
                <a:gd name="connsiteY7" fmla="*/ 971775 h 3370735"/>
                <a:gd name="connsiteX8" fmla="*/ 1699601 w 3370733"/>
                <a:gd name="connsiteY8" fmla="*/ 990410 h 3370735"/>
                <a:gd name="connsiteX9" fmla="*/ 3186176 w 3370733"/>
                <a:gd name="connsiteY9" fmla="*/ 1875182 h 3370735"/>
                <a:gd name="connsiteX10" fmla="*/ 3359033 w 3370733"/>
                <a:gd name="connsiteY10" fmla="*/ 1866454 h 3370735"/>
                <a:gd name="connsiteX11" fmla="*/ 3370733 w 3370733"/>
                <a:gd name="connsiteY11" fmla="*/ 1864669 h 3370735"/>
                <a:gd name="connsiteX12" fmla="*/ 3346900 w 3370733"/>
                <a:gd name="connsiteY12" fmla="*/ 2020831 h 3370735"/>
                <a:gd name="connsiteX13" fmla="*/ 1690623 w 3370733"/>
                <a:gd name="connsiteY13" fmla="*/ 3370735 h 3370735"/>
                <a:gd name="connsiteX14" fmla="*/ 34346 w 3370733"/>
                <a:gd name="connsiteY14" fmla="*/ 2020831 h 3370735"/>
                <a:gd name="connsiteX15" fmla="*/ 10513 w 3370733"/>
                <a:gd name="connsiteY15" fmla="*/ 1864668 h 3370735"/>
                <a:gd name="connsiteX16" fmla="*/ 14279 w 3370733"/>
                <a:gd name="connsiteY16" fmla="*/ 1865243 h 3370735"/>
                <a:gd name="connsiteX17" fmla="*/ 14279 w 3370733"/>
                <a:gd name="connsiteY17" fmla="*/ 1865243 h 3370735"/>
                <a:gd name="connsiteX18" fmla="*/ 10514 w 3370733"/>
                <a:gd name="connsiteY18" fmla="*/ 1864668 h 3370735"/>
                <a:gd name="connsiteX19" fmla="*/ 8728 w 3370733"/>
                <a:gd name="connsiteY19" fmla="*/ 1852968 h 3370735"/>
                <a:gd name="connsiteX20" fmla="*/ 0 w 3370733"/>
                <a:gd name="connsiteY20" fmla="*/ 1680111 h 3370735"/>
                <a:gd name="connsiteX21" fmla="*/ 884772 w 3370733"/>
                <a:gd name="connsiteY21" fmla="*/ 193536 h 3370735"/>
                <a:gd name="connsiteX22" fmla="*/ 1506066 w 3370733"/>
                <a:gd name="connsiteY22" fmla="*/ 0 h 3370735"/>
                <a:gd name="connsiteX23" fmla="*/ 1504280 w 3370733"/>
                <a:gd name="connsiteY23" fmla="*/ 11700 h 3370735"/>
                <a:gd name="connsiteX24" fmla="*/ 1495552 w 3370733"/>
                <a:gd name="connsiteY24" fmla="*/ 184557 h 3370735"/>
                <a:gd name="connsiteX25" fmla="*/ 1504280 w 3370733"/>
                <a:gd name="connsiteY25" fmla="*/ 357414 h 3370735"/>
                <a:gd name="connsiteX26" fmla="*/ 1506066 w 3370733"/>
                <a:gd name="connsiteY26" fmla="*/ 369116 h 3370735"/>
                <a:gd name="connsiteX27" fmla="*/ 1349903 w 3370733"/>
                <a:gd name="connsiteY27" fmla="*/ 345282 h 3370735"/>
                <a:gd name="connsiteX28" fmla="*/ 1032556 w 3370733"/>
                <a:gd name="connsiteY28" fmla="*/ 246771 h 3370735"/>
                <a:gd name="connsiteX29" fmla="*/ 903408 w 3370733"/>
                <a:gd name="connsiteY29" fmla="*/ 184558 h 3370735"/>
                <a:gd name="connsiteX30" fmla="*/ 1032556 w 3370733"/>
                <a:gd name="connsiteY30" fmla="*/ 122344 h 3370735"/>
                <a:gd name="connsiteX31" fmla="*/ 1349903 w 3370733"/>
                <a:gd name="connsiteY31" fmla="*/ 23833 h 337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70733" h="3370735">
                  <a:moveTo>
                    <a:pt x="903409" y="184559"/>
                  </a:moveTo>
                  <a:lnTo>
                    <a:pt x="1032557" y="246772"/>
                  </a:lnTo>
                  <a:cubicBezTo>
                    <a:pt x="1133689" y="289548"/>
                    <a:pt x="1239849" y="322762"/>
                    <a:pt x="1349904" y="345283"/>
                  </a:cubicBezTo>
                  <a:lnTo>
                    <a:pt x="1506067" y="369117"/>
                  </a:lnTo>
                  <a:lnTo>
                    <a:pt x="1529900" y="525278"/>
                  </a:lnTo>
                  <a:cubicBezTo>
                    <a:pt x="1552421" y="635334"/>
                    <a:pt x="1585636" y="741494"/>
                    <a:pt x="1628411" y="842625"/>
                  </a:cubicBezTo>
                  <a:lnTo>
                    <a:pt x="1690625" y="971774"/>
                  </a:lnTo>
                  <a:lnTo>
                    <a:pt x="1690625" y="971775"/>
                  </a:lnTo>
                  <a:lnTo>
                    <a:pt x="1699601" y="990410"/>
                  </a:lnTo>
                  <a:cubicBezTo>
                    <a:pt x="1985890" y="1517420"/>
                    <a:pt x="2544253" y="1875182"/>
                    <a:pt x="3186176" y="1875182"/>
                  </a:cubicBezTo>
                  <a:cubicBezTo>
                    <a:pt x="3244533" y="1875182"/>
                    <a:pt x="3302199" y="1872226"/>
                    <a:pt x="3359033" y="1866454"/>
                  </a:cubicBezTo>
                  <a:lnTo>
                    <a:pt x="3370733" y="1864669"/>
                  </a:lnTo>
                  <a:lnTo>
                    <a:pt x="3346900" y="2020831"/>
                  </a:lnTo>
                  <a:cubicBezTo>
                    <a:pt x="3189255" y="2791220"/>
                    <a:pt x="2507616" y="3370735"/>
                    <a:pt x="1690623" y="3370735"/>
                  </a:cubicBezTo>
                  <a:cubicBezTo>
                    <a:pt x="873630" y="3370735"/>
                    <a:pt x="191991" y="2791220"/>
                    <a:pt x="34346" y="2020831"/>
                  </a:cubicBezTo>
                  <a:lnTo>
                    <a:pt x="10513" y="1864668"/>
                  </a:lnTo>
                  <a:lnTo>
                    <a:pt x="14279" y="1865243"/>
                  </a:lnTo>
                  <a:lnTo>
                    <a:pt x="14279" y="1865243"/>
                  </a:lnTo>
                  <a:lnTo>
                    <a:pt x="10514" y="1864668"/>
                  </a:lnTo>
                  <a:lnTo>
                    <a:pt x="8728" y="1852968"/>
                  </a:lnTo>
                  <a:cubicBezTo>
                    <a:pt x="2957" y="1796134"/>
                    <a:pt x="0" y="1738468"/>
                    <a:pt x="0" y="1680111"/>
                  </a:cubicBezTo>
                  <a:cubicBezTo>
                    <a:pt x="0" y="1038188"/>
                    <a:pt x="357762" y="479825"/>
                    <a:pt x="884772" y="193536"/>
                  </a:cubicBezTo>
                  <a:close/>
                  <a:moveTo>
                    <a:pt x="1506066" y="0"/>
                  </a:moveTo>
                  <a:lnTo>
                    <a:pt x="1504280" y="11700"/>
                  </a:lnTo>
                  <a:cubicBezTo>
                    <a:pt x="1498509" y="68534"/>
                    <a:pt x="1495552" y="126201"/>
                    <a:pt x="1495552" y="184557"/>
                  </a:cubicBezTo>
                  <a:cubicBezTo>
                    <a:pt x="1495552" y="242914"/>
                    <a:pt x="1498509" y="300580"/>
                    <a:pt x="1504280" y="357414"/>
                  </a:cubicBezTo>
                  <a:lnTo>
                    <a:pt x="1506066" y="369116"/>
                  </a:lnTo>
                  <a:lnTo>
                    <a:pt x="1349903" y="345282"/>
                  </a:lnTo>
                  <a:cubicBezTo>
                    <a:pt x="1239848" y="322761"/>
                    <a:pt x="1133688" y="289547"/>
                    <a:pt x="1032556" y="246771"/>
                  </a:cubicBezTo>
                  <a:lnTo>
                    <a:pt x="903408" y="184558"/>
                  </a:lnTo>
                  <a:lnTo>
                    <a:pt x="1032556" y="122344"/>
                  </a:lnTo>
                  <a:cubicBezTo>
                    <a:pt x="1133688" y="79569"/>
                    <a:pt x="1239848" y="46354"/>
                    <a:pt x="1349903" y="23833"/>
                  </a:cubicBezTo>
                  <a:close/>
                </a:path>
              </a:pathLst>
            </a:custGeom>
            <a:solidFill>
              <a:srgbClr val="600579"/>
            </a:solidFill>
            <a:ln w="15240">
              <a:noFill/>
              <a:prstDash val="solid"/>
            </a:ln>
            <a:effectLst>
              <a:innerShdw blurRad="381000">
                <a:srgbClr val="0A151B"/>
              </a:innerShdw>
            </a:effectLst>
          </p:spPr>
          <p:txBody>
            <a:bodyPr wrap="square" rtlCol="0" anchor="ctr">
              <a:noAutofit/>
            </a:bodyPr>
            <a:lstStyle/>
            <a:p>
              <a:pPr algn="l"/>
              <a:endParaRPr lang="en-US" dirty="0"/>
            </a:p>
          </p:txBody>
        </p:sp>
        <p:sp>
          <p:nvSpPr>
            <p:cNvPr id="65" name="TextBox 64">
              <a:extLst>
                <a:ext uri="{FF2B5EF4-FFF2-40B4-BE49-F238E27FC236}">
                  <a16:creationId xmlns:a16="http://schemas.microsoft.com/office/drawing/2014/main" id="{6E940FAD-4E78-4E52-A622-3C741A6E358F}"/>
                </a:ext>
              </a:extLst>
            </p:cNvPr>
            <p:cNvSpPr txBox="1"/>
            <p:nvPr/>
          </p:nvSpPr>
          <p:spPr>
            <a:xfrm>
              <a:off x="7058280" y="5404903"/>
              <a:ext cx="762000" cy="707886"/>
            </a:xfrm>
            <a:prstGeom prst="rect">
              <a:avLst/>
            </a:prstGeom>
            <a:noFill/>
          </p:spPr>
          <p:txBody>
            <a:bodyPr wrap="square" rtlCol="0">
              <a:spAutoFit/>
            </a:bodyPr>
            <a:lstStyle/>
            <a:p>
              <a:r>
                <a:rPr lang="en-US" sz="4000" b="1" dirty="0">
                  <a:solidFill>
                    <a:schemeClr val="bg1"/>
                  </a:solidFill>
                  <a:latin typeface="Franklin Gothic Heavy" panose="020B0903020102020204" pitchFamily="34" charset="0"/>
                </a:rPr>
                <a:t>3</a:t>
              </a:r>
            </a:p>
          </p:txBody>
        </p:sp>
      </p:grpSp>
      <p:grpSp>
        <p:nvGrpSpPr>
          <p:cNvPr id="71" name="Group 70">
            <a:extLst>
              <a:ext uri="{FF2B5EF4-FFF2-40B4-BE49-F238E27FC236}">
                <a16:creationId xmlns:a16="http://schemas.microsoft.com/office/drawing/2014/main" id="{9F9F2F1B-6731-45D5-AD60-D0FB74D870A1}"/>
              </a:ext>
            </a:extLst>
          </p:cNvPr>
          <p:cNvGrpSpPr/>
          <p:nvPr/>
        </p:nvGrpSpPr>
        <p:grpSpPr>
          <a:xfrm rot="16530025">
            <a:off x="-3951799" y="3254203"/>
            <a:ext cx="2671995" cy="2706757"/>
            <a:chOff x="4687134" y="2747753"/>
            <a:chExt cx="2780296" cy="2725592"/>
          </a:xfrm>
        </p:grpSpPr>
        <p:sp>
          <p:nvSpPr>
            <p:cNvPr id="48" name="Freeform: Shape 47">
              <a:extLst>
                <a:ext uri="{FF2B5EF4-FFF2-40B4-BE49-F238E27FC236}">
                  <a16:creationId xmlns:a16="http://schemas.microsoft.com/office/drawing/2014/main" id="{50DDA1C0-A145-4748-BFBB-D78733385E56}"/>
                </a:ext>
              </a:extLst>
            </p:cNvPr>
            <p:cNvSpPr/>
            <p:nvPr/>
          </p:nvSpPr>
          <p:spPr>
            <a:xfrm>
              <a:off x="4687134" y="2747753"/>
              <a:ext cx="2780296" cy="2725592"/>
            </a:xfrm>
            <a:custGeom>
              <a:avLst/>
              <a:gdLst>
                <a:gd name="connsiteX0" fmla="*/ 1690624 w 3370734"/>
                <a:gd name="connsiteY0" fmla="*/ 0 h 3370733"/>
                <a:gd name="connsiteX1" fmla="*/ 3177199 w 3370734"/>
                <a:gd name="connsiteY1" fmla="*/ 884772 h 3370733"/>
                <a:gd name="connsiteX2" fmla="*/ 3186177 w 3370734"/>
                <a:gd name="connsiteY2" fmla="*/ 903408 h 3370733"/>
                <a:gd name="connsiteX3" fmla="*/ 3186177 w 3370734"/>
                <a:gd name="connsiteY3" fmla="*/ 903409 h 3370733"/>
                <a:gd name="connsiteX4" fmla="*/ 3248389 w 3370734"/>
                <a:gd name="connsiteY4" fmla="*/ 1032557 h 3370733"/>
                <a:gd name="connsiteX5" fmla="*/ 3346900 w 3370734"/>
                <a:gd name="connsiteY5" fmla="*/ 1349904 h 3370733"/>
                <a:gd name="connsiteX6" fmla="*/ 3370734 w 3370734"/>
                <a:gd name="connsiteY6" fmla="*/ 1506067 h 3370733"/>
                <a:gd name="connsiteX7" fmla="*/ 3359032 w 3370734"/>
                <a:gd name="connsiteY7" fmla="*/ 1504281 h 3370733"/>
                <a:gd name="connsiteX8" fmla="*/ 3186175 w 3370734"/>
                <a:gd name="connsiteY8" fmla="*/ 1495553 h 3370733"/>
                <a:gd name="connsiteX9" fmla="*/ 3013318 w 3370734"/>
                <a:gd name="connsiteY9" fmla="*/ 1504281 h 3370733"/>
                <a:gd name="connsiteX10" fmla="*/ 3001619 w 3370734"/>
                <a:gd name="connsiteY10" fmla="*/ 1506067 h 3370733"/>
                <a:gd name="connsiteX11" fmla="*/ 2845456 w 3370734"/>
                <a:gd name="connsiteY11" fmla="*/ 1529900 h 3370733"/>
                <a:gd name="connsiteX12" fmla="*/ 2528109 w 3370734"/>
                <a:gd name="connsiteY12" fmla="*/ 1628411 h 3370733"/>
                <a:gd name="connsiteX13" fmla="*/ 2398961 w 3370734"/>
                <a:gd name="connsiteY13" fmla="*/ 1690625 h 3370733"/>
                <a:gd name="connsiteX14" fmla="*/ 2398960 w 3370734"/>
                <a:gd name="connsiteY14" fmla="*/ 1690625 h 3370733"/>
                <a:gd name="connsiteX15" fmla="*/ 2380324 w 3370734"/>
                <a:gd name="connsiteY15" fmla="*/ 1699601 h 3370733"/>
                <a:gd name="connsiteX16" fmla="*/ 1495552 w 3370734"/>
                <a:gd name="connsiteY16" fmla="*/ 3186176 h 3370733"/>
                <a:gd name="connsiteX17" fmla="*/ 1504280 w 3370734"/>
                <a:gd name="connsiteY17" fmla="*/ 3359033 h 3370733"/>
                <a:gd name="connsiteX18" fmla="*/ 1506066 w 3370734"/>
                <a:gd name="connsiteY18" fmla="*/ 3370733 h 3370733"/>
                <a:gd name="connsiteX19" fmla="*/ 1349904 w 3370734"/>
                <a:gd name="connsiteY19" fmla="*/ 3346900 h 3370733"/>
                <a:gd name="connsiteX20" fmla="*/ 0 w 3370734"/>
                <a:gd name="connsiteY20" fmla="*/ 1690623 h 3370733"/>
                <a:gd name="connsiteX21" fmla="*/ 1349904 w 3370734"/>
                <a:gd name="connsiteY21" fmla="*/ 34346 h 3370733"/>
                <a:gd name="connsiteX22" fmla="*/ 1506066 w 3370734"/>
                <a:gd name="connsiteY22" fmla="*/ 10513 h 3370733"/>
                <a:gd name="connsiteX23" fmla="*/ 1504280 w 3370734"/>
                <a:gd name="connsiteY23" fmla="*/ 22214 h 3370733"/>
                <a:gd name="connsiteX24" fmla="*/ 1503819 w 3370734"/>
                <a:gd name="connsiteY24" fmla="*/ 31357 h 3370733"/>
                <a:gd name="connsiteX25" fmla="*/ 1503819 w 3370734"/>
                <a:gd name="connsiteY25" fmla="*/ 31356 h 3370733"/>
                <a:gd name="connsiteX26" fmla="*/ 1504280 w 3370734"/>
                <a:gd name="connsiteY26" fmla="*/ 22215 h 3370733"/>
                <a:gd name="connsiteX27" fmla="*/ 1506066 w 3370734"/>
                <a:gd name="connsiteY27" fmla="*/ 10514 h 3370733"/>
                <a:gd name="connsiteX28" fmla="*/ 1517767 w 3370734"/>
                <a:gd name="connsiteY28" fmla="*/ 8728 h 3370733"/>
                <a:gd name="connsiteX29" fmla="*/ 1690624 w 3370734"/>
                <a:gd name="connsiteY29" fmla="*/ 0 h 337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70734" h="3370733">
                  <a:moveTo>
                    <a:pt x="1690624" y="0"/>
                  </a:moveTo>
                  <a:cubicBezTo>
                    <a:pt x="2332547" y="0"/>
                    <a:pt x="2890910" y="357762"/>
                    <a:pt x="3177199" y="884772"/>
                  </a:cubicBezTo>
                  <a:lnTo>
                    <a:pt x="3186177" y="903408"/>
                  </a:lnTo>
                  <a:lnTo>
                    <a:pt x="3186177" y="903409"/>
                  </a:lnTo>
                  <a:lnTo>
                    <a:pt x="3248389" y="1032557"/>
                  </a:lnTo>
                  <a:cubicBezTo>
                    <a:pt x="3291165" y="1133689"/>
                    <a:pt x="3324379" y="1239849"/>
                    <a:pt x="3346900" y="1349904"/>
                  </a:cubicBezTo>
                  <a:lnTo>
                    <a:pt x="3370734" y="1506067"/>
                  </a:lnTo>
                  <a:lnTo>
                    <a:pt x="3359032" y="1504281"/>
                  </a:lnTo>
                  <a:cubicBezTo>
                    <a:pt x="3302198" y="1498510"/>
                    <a:pt x="3244532" y="1495553"/>
                    <a:pt x="3186175" y="1495553"/>
                  </a:cubicBezTo>
                  <a:cubicBezTo>
                    <a:pt x="3127819" y="1495553"/>
                    <a:pt x="3070153" y="1498510"/>
                    <a:pt x="3013318" y="1504281"/>
                  </a:cubicBezTo>
                  <a:lnTo>
                    <a:pt x="3001619" y="1506067"/>
                  </a:lnTo>
                  <a:lnTo>
                    <a:pt x="2845456" y="1529900"/>
                  </a:lnTo>
                  <a:cubicBezTo>
                    <a:pt x="2735401" y="1552421"/>
                    <a:pt x="2629241" y="1585636"/>
                    <a:pt x="2528109" y="1628411"/>
                  </a:cubicBezTo>
                  <a:lnTo>
                    <a:pt x="2398961" y="1690625"/>
                  </a:lnTo>
                  <a:lnTo>
                    <a:pt x="2398960" y="1690625"/>
                  </a:lnTo>
                  <a:lnTo>
                    <a:pt x="2380324" y="1699601"/>
                  </a:lnTo>
                  <a:cubicBezTo>
                    <a:pt x="1853314" y="1985890"/>
                    <a:pt x="1495552" y="2544253"/>
                    <a:pt x="1495552" y="3186176"/>
                  </a:cubicBezTo>
                  <a:cubicBezTo>
                    <a:pt x="1495552" y="3244533"/>
                    <a:pt x="1498509" y="3302199"/>
                    <a:pt x="1504280" y="3359033"/>
                  </a:cubicBezTo>
                  <a:lnTo>
                    <a:pt x="1506066" y="3370733"/>
                  </a:lnTo>
                  <a:lnTo>
                    <a:pt x="1349904" y="3346900"/>
                  </a:lnTo>
                  <a:cubicBezTo>
                    <a:pt x="579516" y="3189255"/>
                    <a:pt x="0" y="2507616"/>
                    <a:pt x="0" y="1690623"/>
                  </a:cubicBezTo>
                  <a:cubicBezTo>
                    <a:pt x="0" y="873630"/>
                    <a:pt x="579516" y="191991"/>
                    <a:pt x="1349904" y="34346"/>
                  </a:cubicBezTo>
                  <a:lnTo>
                    <a:pt x="1506066" y="10513"/>
                  </a:lnTo>
                  <a:lnTo>
                    <a:pt x="1504280" y="22214"/>
                  </a:lnTo>
                  <a:lnTo>
                    <a:pt x="1503819" y="31357"/>
                  </a:lnTo>
                  <a:lnTo>
                    <a:pt x="1503819" y="31356"/>
                  </a:lnTo>
                  <a:lnTo>
                    <a:pt x="1504280" y="22215"/>
                  </a:lnTo>
                  <a:lnTo>
                    <a:pt x="1506066" y="10514"/>
                  </a:lnTo>
                  <a:lnTo>
                    <a:pt x="1517767" y="8728"/>
                  </a:lnTo>
                  <a:cubicBezTo>
                    <a:pt x="1574602" y="2957"/>
                    <a:pt x="1632268" y="0"/>
                    <a:pt x="1690624" y="0"/>
                  </a:cubicBezTo>
                  <a:close/>
                </a:path>
              </a:pathLst>
            </a:custGeom>
            <a:solidFill>
              <a:srgbClr val="B686DA"/>
            </a:solidFill>
            <a:ln w="15240">
              <a:noFill/>
              <a:prstDash val="solid"/>
            </a:ln>
            <a:effectLst>
              <a:innerShdw blurRad="381000">
                <a:srgbClr val="0A151B"/>
              </a:innerShdw>
            </a:effectLst>
          </p:spPr>
          <p:txBody>
            <a:bodyPr wrap="square" rtlCol="0" anchor="ctr">
              <a:noAutofit/>
            </a:bodyPr>
            <a:lstStyle/>
            <a:p>
              <a:pPr algn="l"/>
              <a:endParaRPr lang="en-US" dirty="0"/>
            </a:p>
          </p:txBody>
        </p:sp>
        <p:sp>
          <p:nvSpPr>
            <p:cNvPr id="66" name="TextBox 65">
              <a:extLst>
                <a:ext uri="{FF2B5EF4-FFF2-40B4-BE49-F238E27FC236}">
                  <a16:creationId xmlns:a16="http://schemas.microsoft.com/office/drawing/2014/main" id="{176F75FF-23C5-40E1-8559-E92F75CDA7A8}"/>
                </a:ext>
              </a:extLst>
            </p:cNvPr>
            <p:cNvSpPr txBox="1"/>
            <p:nvPr/>
          </p:nvSpPr>
          <p:spPr>
            <a:xfrm>
              <a:off x="5548388" y="3774252"/>
              <a:ext cx="762000" cy="707886"/>
            </a:xfrm>
            <a:prstGeom prst="rect">
              <a:avLst/>
            </a:prstGeom>
            <a:noFill/>
          </p:spPr>
          <p:txBody>
            <a:bodyPr wrap="square" rtlCol="0">
              <a:spAutoFit/>
            </a:bodyPr>
            <a:lstStyle/>
            <a:p>
              <a:r>
                <a:rPr lang="en-US" sz="4000" b="1" dirty="0">
                  <a:solidFill>
                    <a:schemeClr val="bg1"/>
                  </a:solidFill>
                  <a:latin typeface="Franklin Gothic Heavy" panose="020B0903020102020204" pitchFamily="34" charset="0"/>
                </a:rPr>
                <a:t>2</a:t>
              </a:r>
            </a:p>
          </p:txBody>
        </p:sp>
      </p:grpSp>
      <p:sp>
        <p:nvSpPr>
          <p:cNvPr id="73" name="TextBox 72">
            <a:extLst>
              <a:ext uri="{FF2B5EF4-FFF2-40B4-BE49-F238E27FC236}">
                <a16:creationId xmlns:a16="http://schemas.microsoft.com/office/drawing/2014/main" id="{A3FB0AE2-64A9-4656-A2B1-89419C76B89D}"/>
              </a:ext>
            </a:extLst>
          </p:cNvPr>
          <p:cNvSpPr txBox="1"/>
          <p:nvPr/>
        </p:nvSpPr>
        <p:spPr>
          <a:xfrm>
            <a:off x="-6744607" y="1839304"/>
            <a:ext cx="3944692" cy="1668277"/>
          </a:xfrm>
          <a:prstGeom prst="rect">
            <a:avLst/>
          </a:prstGeom>
          <a:noFill/>
        </p:spPr>
        <p:txBody>
          <a:bodyPr wrap="square" rtlCol="0">
            <a:spAutoFit/>
          </a:bodyPr>
          <a:lstStyle/>
          <a:p>
            <a:pPr marL="0" indent="0">
              <a:lnSpc>
                <a:spcPts val="2450"/>
              </a:lnSpc>
              <a:buNone/>
            </a:pPr>
            <a:r>
              <a:rPr lang="en-US" sz="2000" b="1" dirty="0">
                <a:solidFill>
                  <a:srgbClr val="E2E6E9"/>
                </a:solidFill>
                <a:latin typeface="Merriweather" pitchFamily="34" charset="0"/>
                <a:ea typeface="Merriweather" pitchFamily="34" charset="-122"/>
                <a:cs typeface="Merriweather" pitchFamily="34" charset="-120"/>
              </a:rPr>
              <a:t>1. Simplify City Exploration</a:t>
            </a:r>
            <a:br>
              <a:rPr lang="en-US" sz="1800" dirty="0">
                <a:solidFill>
                  <a:srgbClr val="E2E6E9"/>
                </a:solidFill>
                <a:latin typeface="Merriweather" pitchFamily="34" charset="0"/>
                <a:ea typeface="Merriweather" pitchFamily="34" charset="-122"/>
                <a:cs typeface="Merriweather" pitchFamily="34" charset="-120"/>
              </a:rPr>
            </a:br>
            <a:endParaRPr lang="en-US" sz="1800" dirty="0">
              <a:solidFill>
                <a:srgbClr val="E2E6E9"/>
              </a:solidFill>
              <a:latin typeface="Merriweather" pitchFamily="34" charset="0"/>
              <a:ea typeface="Merriweather" pitchFamily="34" charset="-122"/>
              <a:cs typeface="Merriweather" pitchFamily="34" charset="-120"/>
            </a:endParaRPr>
          </a:p>
          <a:p>
            <a:pPr>
              <a:lnSpc>
                <a:spcPts val="2450"/>
              </a:lnSpc>
            </a:pPr>
            <a:r>
              <a:rPr lang="en-US" sz="1600" dirty="0">
                <a:solidFill>
                  <a:srgbClr val="E2E6E9"/>
                </a:solidFill>
                <a:latin typeface="Lexend" pitchFamily="34" charset="0"/>
                <a:ea typeface="Lexend" pitchFamily="34" charset="-122"/>
                <a:cs typeface="Lexend" pitchFamily="34" charset="-120"/>
              </a:rPr>
              <a:t>Provide organized information about accommodations, attractions, and markets for each city.</a:t>
            </a:r>
            <a:endParaRPr lang="en-US" sz="1600" dirty="0"/>
          </a:p>
        </p:txBody>
      </p:sp>
      <p:sp>
        <p:nvSpPr>
          <p:cNvPr id="74" name="TextBox 73">
            <a:extLst>
              <a:ext uri="{FF2B5EF4-FFF2-40B4-BE49-F238E27FC236}">
                <a16:creationId xmlns:a16="http://schemas.microsoft.com/office/drawing/2014/main" id="{1662BDE3-F0C6-48C2-A29A-282D60B7DF58}"/>
              </a:ext>
            </a:extLst>
          </p:cNvPr>
          <p:cNvSpPr txBox="1"/>
          <p:nvPr/>
        </p:nvSpPr>
        <p:spPr>
          <a:xfrm>
            <a:off x="-10929323" y="5548771"/>
            <a:ext cx="5000862" cy="1347677"/>
          </a:xfrm>
          <a:prstGeom prst="rect">
            <a:avLst/>
          </a:prstGeom>
          <a:noFill/>
        </p:spPr>
        <p:txBody>
          <a:bodyPr wrap="square" rtlCol="0">
            <a:spAutoFit/>
          </a:bodyPr>
          <a:lstStyle/>
          <a:p>
            <a:pPr>
              <a:lnSpc>
                <a:spcPts val="2450"/>
              </a:lnSpc>
            </a:pPr>
            <a:r>
              <a:rPr lang="en-US" sz="2000" b="1" dirty="0">
                <a:solidFill>
                  <a:srgbClr val="E2E6E9"/>
                </a:solidFill>
                <a:latin typeface="Merriweather" pitchFamily="34" charset="0"/>
                <a:ea typeface="Merriweather" pitchFamily="34" charset="-122"/>
                <a:cs typeface="Merriweather" pitchFamily="34" charset="-120"/>
              </a:rPr>
              <a:t>2. Create a User-Friendly Interface</a:t>
            </a:r>
            <a:endParaRPr lang="en-US" sz="2000" b="1" dirty="0"/>
          </a:p>
          <a:p>
            <a:pPr marL="0" indent="0">
              <a:lnSpc>
                <a:spcPts val="2450"/>
              </a:lnSpc>
              <a:buNone/>
            </a:pPr>
            <a:endParaRPr lang="en-US" sz="1800" dirty="0">
              <a:solidFill>
                <a:srgbClr val="E2E6E9"/>
              </a:solidFill>
              <a:latin typeface="Merriweather" pitchFamily="34" charset="0"/>
              <a:ea typeface="Merriweather" pitchFamily="34" charset="-122"/>
              <a:cs typeface="Merriweather" pitchFamily="34" charset="-120"/>
            </a:endParaRPr>
          </a:p>
          <a:p>
            <a:pPr marL="0" indent="0">
              <a:lnSpc>
                <a:spcPts val="2500"/>
              </a:lnSpc>
              <a:buNone/>
            </a:pPr>
            <a:r>
              <a:rPr lang="en-US" sz="1600" dirty="0">
                <a:solidFill>
                  <a:srgbClr val="E2E6E9"/>
                </a:solidFill>
                <a:latin typeface="Lexend" pitchFamily="34" charset="0"/>
                <a:ea typeface="Lexend" pitchFamily="34" charset="-122"/>
                <a:cs typeface="Lexend" pitchFamily="34" charset="-120"/>
              </a:rPr>
              <a:t>Develop an automatic, visually appealing GUI with easy navigation.</a:t>
            </a:r>
            <a:endParaRPr lang="en-US" sz="1600" dirty="0"/>
          </a:p>
        </p:txBody>
      </p:sp>
      <p:sp>
        <p:nvSpPr>
          <p:cNvPr id="75" name="TextBox 74">
            <a:extLst>
              <a:ext uri="{FF2B5EF4-FFF2-40B4-BE49-F238E27FC236}">
                <a16:creationId xmlns:a16="http://schemas.microsoft.com/office/drawing/2014/main" id="{DB3C8043-91C4-41CD-A0CB-FE8F61225F5A}"/>
              </a:ext>
            </a:extLst>
          </p:cNvPr>
          <p:cNvSpPr txBox="1"/>
          <p:nvPr/>
        </p:nvSpPr>
        <p:spPr>
          <a:xfrm>
            <a:off x="16474605" y="1690847"/>
            <a:ext cx="3926460" cy="1988878"/>
          </a:xfrm>
          <a:prstGeom prst="rect">
            <a:avLst/>
          </a:prstGeom>
          <a:noFill/>
        </p:spPr>
        <p:txBody>
          <a:bodyPr wrap="square" rtlCol="0">
            <a:spAutoFit/>
          </a:bodyPr>
          <a:lstStyle/>
          <a:p>
            <a:pPr algn="r">
              <a:lnSpc>
                <a:spcPts val="2450"/>
              </a:lnSpc>
            </a:pPr>
            <a:r>
              <a:rPr lang="en-US" sz="2000" b="1" dirty="0">
                <a:solidFill>
                  <a:srgbClr val="E2E6E9"/>
                </a:solidFill>
                <a:latin typeface="Merriweather" pitchFamily="34" charset="0"/>
                <a:ea typeface="Merriweather" pitchFamily="34" charset="-122"/>
                <a:cs typeface="Merriweather" pitchFamily="34" charset="-120"/>
              </a:rPr>
              <a:t>3. Build a Scalable and Modular Design</a:t>
            </a:r>
            <a:endParaRPr lang="en-US" sz="2000" b="1" dirty="0"/>
          </a:p>
          <a:p>
            <a:pPr marL="0" indent="0" algn="r">
              <a:lnSpc>
                <a:spcPts val="2450"/>
              </a:lnSpc>
              <a:buNone/>
            </a:pPr>
            <a:endParaRPr lang="en-US" dirty="0">
              <a:solidFill>
                <a:srgbClr val="E2E6E9"/>
              </a:solidFill>
              <a:latin typeface="Merriweather" pitchFamily="34" charset="0"/>
              <a:ea typeface="Merriweather" pitchFamily="34" charset="-122"/>
              <a:cs typeface="Merriweather" pitchFamily="34" charset="-120"/>
            </a:endParaRPr>
          </a:p>
          <a:p>
            <a:pPr algn="r">
              <a:lnSpc>
                <a:spcPts val="2450"/>
              </a:lnSpc>
            </a:pPr>
            <a:r>
              <a:rPr lang="en-US" sz="1600" dirty="0">
                <a:solidFill>
                  <a:srgbClr val="E2E6E9"/>
                </a:solidFill>
                <a:latin typeface="Lexend" pitchFamily="34" charset="0"/>
                <a:ea typeface="Lexend" pitchFamily="34" charset="-122"/>
                <a:cs typeface="Lexend" pitchFamily="34" charset="-120"/>
              </a:rPr>
              <a:t>Provide organized information about accommodations, attractions, and markets for each city.</a:t>
            </a:r>
            <a:endParaRPr lang="en-US" sz="1600" dirty="0"/>
          </a:p>
        </p:txBody>
      </p:sp>
      <p:sp>
        <p:nvSpPr>
          <p:cNvPr id="76" name="TextBox 75">
            <a:extLst>
              <a:ext uri="{FF2B5EF4-FFF2-40B4-BE49-F238E27FC236}">
                <a16:creationId xmlns:a16="http://schemas.microsoft.com/office/drawing/2014/main" id="{7B194EC5-85D5-4F3E-BC98-5707B678864B}"/>
              </a:ext>
            </a:extLst>
          </p:cNvPr>
          <p:cNvSpPr txBox="1"/>
          <p:nvPr/>
        </p:nvSpPr>
        <p:spPr>
          <a:xfrm>
            <a:off x="19861517" y="5868980"/>
            <a:ext cx="4703951" cy="1668277"/>
          </a:xfrm>
          <a:prstGeom prst="rect">
            <a:avLst/>
          </a:prstGeom>
          <a:noFill/>
        </p:spPr>
        <p:txBody>
          <a:bodyPr wrap="square" rtlCol="0">
            <a:spAutoFit/>
          </a:bodyPr>
          <a:lstStyle/>
          <a:p>
            <a:pPr algn="r">
              <a:lnSpc>
                <a:spcPts val="2450"/>
              </a:lnSpc>
            </a:pPr>
            <a:r>
              <a:rPr lang="en-US" sz="2000" b="1" dirty="0">
                <a:solidFill>
                  <a:srgbClr val="E2E6E9"/>
                </a:solidFill>
                <a:latin typeface="Merriweather" pitchFamily="34" charset="0"/>
                <a:ea typeface="Merriweather" pitchFamily="34" charset="-122"/>
                <a:cs typeface="Merriweather" pitchFamily="34" charset="-120"/>
              </a:rPr>
              <a:t>4. </a:t>
            </a:r>
            <a:r>
              <a:rPr lang="en-US" sz="2000" dirty="0">
                <a:solidFill>
                  <a:srgbClr val="E2E6E9"/>
                </a:solidFill>
                <a:latin typeface="Merriweather" pitchFamily="34" charset="0"/>
                <a:ea typeface="Merriweather" pitchFamily="34" charset="-122"/>
                <a:cs typeface="Merriweather" pitchFamily="34" charset="-120"/>
              </a:rPr>
              <a:t>Error-Free and Reliable Experience</a:t>
            </a:r>
            <a:endParaRPr lang="en-US" sz="2000" dirty="0"/>
          </a:p>
          <a:p>
            <a:pPr marL="0" indent="0" algn="r">
              <a:lnSpc>
                <a:spcPts val="2450"/>
              </a:lnSpc>
              <a:buNone/>
            </a:pPr>
            <a:endParaRPr lang="en-US" sz="1800" dirty="0">
              <a:solidFill>
                <a:srgbClr val="E2E6E9"/>
              </a:solidFill>
              <a:latin typeface="Merriweather" pitchFamily="34" charset="0"/>
              <a:ea typeface="Merriweather" pitchFamily="34" charset="-122"/>
              <a:cs typeface="Merriweather" pitchFamily="34" charset="-120"/>
            </a:endParaRPr>
          </a:p>
          <a:p>
            <a:pPr marL="0" indent="0" algn="r">
              <a:lnSpc>
                <a:spcPts val="2500"/>
              </a:lnSpc>
              <a:buNone/>
            </a:pPr>
            <a:r>
              <a:rPr lang="en-US" sz="1600" dirty="0">
                <a:solidFill>
                  <a:srgbClr val="E2E6E9"/>
                </a:solidFill>
                <a:latin typeface="Lexend" pitchFamily="34" charset="0"/>
                <a:ea typeface="Lexend" pitchFamily="34" charset="-122"/>
                <a:cs typeface="Lexend" pitchFamily="34" charset="-120"/>
              </a:rPr>
              <a:t>Implement exception handling to validate inputs and ensure error-free operations.</a:t>
            </a:r>
            <a:endParaRPr lang="en-US" sz="1600" dirty="0"/>
          </a:p>
        </p:txBody>
      </p:sp>
      <p:sp>
        <p:nvSpPr>
          <p:cNvPr id="77" name="TextBox 76">
            <a:extLst>
              <a:ext uri="{FF2B5EF4-FFF2-40B4-BE49-F238E27FC236}">
                <a16:creationId xmlns:a16="http://schemas.microsoft.com/office/drawing/2014/main" id="{A59C1D7F-8730-4542-AF13-2F44FD65637E}"/>
              </a:ext>
            </a:extLst>
          </p:cNvPr>
          <p:cNvSpPr txBox="1"/>
          <p:nvPr/>
        </p:nvSpPr>
        <p:spPr>
          <a:xfrm>
            <a:off x="5351359" y="593503"/>
            <a:ext cx="4166302" cy="707886"/>
          </a:xfrm>
          <a:prstGeom prst="rect">
            <a:avLst/>
          </a:prstGeom>
          <a:noFill/>
        </p:spPr>
        <p:txBody>
          <a:bodyPr wrap="square" rtlCol="0">
            <a:spAutoFit/>
          </a:bodyPr>
          <a:lstStyle/>
          <a:p>
            <a:r>
              <a:rPr lang="en-US" sz="4000" b="1" dirty="0">
                <a:solidFill>
                  <a:schemeClr val="bg1"/>
                </a:solidFill>
                <a:latin typeface="Arial Black" panose="020B0A04020102020204" pitchFamily="34" charset="0"/>
              </a:rPr>
              <a:t>OBJECTIVES</a:t>
            </a:r>
          </a:p>
        </p:txBody>
      </p:sp>
    </p:spTree>
    <p:extLst>
      <p:ext uri="{BB962C8B-B14F-4D97-AF65-F5344CB8AC3E}">
        <p14:creationId xmlns:p14="http://schemas.microsoft.com/office/powerpoint/2010/main" val="258719608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0075831-E7AB-4F48-81E8-7313498896E8}"/>
              </a:ext>
            </a:extLst>
          </p:cNvPr>
          <p:cNvSpPr/>
          <p:nvPr/>
        </p:nvSpPr>
        <p:spPr>
          <a:xfrm>
            <a:off x="12824460" y="7783830"/>
            <a:ext cx="1680210" cy="365760"/>
          </a:xfrm>
          <a:prstGeom prst="rect">
            <a:avLst/>
          </a:prstGeom>
          <a:solidFill>
            <a:srgbClr val="0A15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0"/>
          <p:cNvSpPr/>
          <p:nvPr/>
        </p:nvSpPr>
        <p:spPr>
          <a:xfrm>
            <a:off x="1481047" y="1603273"/>
            <a:ext cx="5000863" cy="625078"/>
          </a:xfrm>
          <a:prstGeom prst="rect">
            <a:avLst/>
          </a:prstGeom>
          <a:noFill/>
          <a:ln/>
        </p:spPr>
        <p:txBody>
          <a:bodyPr wrap="none" lIns="0" tIns="0" rIns="0" bIns="0" rtlCol="0" anchor="t"/>
          <a:lstStyle/>
          <a:p>
            <a:pPr marL="0" indent="0">
              <a:lnSpc>
                <a:spcPts val="4900"/>
              </a:lnSpc>
              <a:buNone/>
            </a:pPr>
            <a:endParaRPr lang="en-US" sz="3900" dirty="0"/>
          </a:p>
        </p:txBody>
      </p:sp>
      <p:grpSp>
        <p:nvGrpSpPr>
          <p:cNvPr id="68" name="Group 67">
            <a:extLst>
              <a:ext uri="{FF2B5EF4-FFF2-40B4-BE49-F238E27FC236}">
                <a16:creationId xmlns:a16="http://schemas.microsoft.com/office/drawing/2014/main" id="{4417013F-01BD-4C79-B758-DBD046BEA101}"/>
              </a:ext>
            </a:extLst>
          </p:cNvPr>
          <p:cNvGrpSpPr/>
          <p:nvPr/>
        </p:nvGrpSpPr>
        <p:grpSpPr>
          <a:xfrm>
            <a:off x="6098280" y="1632616"/>
            <a:ext cx="2671996" cy="2706759"/>
            <a:chOff x="5929388" y="1538441"/>
            <a:chExt cx="2780297" cy="2725594"/>
          </a:xfrm>
        </p:grpSpPr>
        <p:sp>
          <p:nvSpPr>
            <p:cNvPr id="61" name="Freeform: Shape 60">
              <a:extLst>
                <a:ext uri="{FF2B5EF4-FFF2-40B4-BE49-F238E27FC236}">
                  <a16:creationId xmlns:a16="http://schemas.microsoft.com/office/drawing/2014/main" id="{A07391A0-A912-4B50-860A-4DB8A492B79D}"/>
                </a:ext>
              </a:extLst>
            </p:cNvPr>
            <p:cNvSpPr/>
            <p:nvPr/>
          </p:nvSpPr>
          <p:spPr>
            <a:xfrm>
              <a:off x="5929388" y="1538441"/>
              <a:ext cx="2780297" cy="2725594"/>
            </a:xfrm>
            <a:custGeom>
              <a:avLst/>
              <a:gdLst>
                <a:gd name="connsiteX0" fmla="*/ 1680110 w 3370735"/>
                <a:gd name="connsiteY0" fmla="*/ 0 h 3370735"/>
                <a:gd name="connsiteX1" fmla="*/ 3336387 w 3370735"/>
                <a:gd name="connsiteY1" fmla="*/ 1349904 h 3370735"/>
                <a:gd name="connsiteX2" fmla="*/ 3360220 w 3370735"/>
                <a:gd name="connsiteY2" fmla="*/ 1506066 h 3370735"/>
                <a:gd name="connsiteX3" fmla="*/ 3348520 w 3370735"/>
                <a:gd name="connsiteY3" fmla="*/ 1504280 h 3370735"/>
                <a:gd name="connsiteX4" fmla="*/ 3342207 w 3370735"/>
                <a:gd name="connsiteY4" fmla="*/ 1503961 h 3370735"/>
                <a:gd name="connsiteX5" fmla="*/ 3342207 w 3370735"/>
                <a:gd name="connsiteY5" fmla="*/ 1503962 h 3370735"/>
                <a:gd name="connsiteX6" fmla="*/ 3348521 w 3370735"/>
                <a:gd name="connsiteY6" fmla="*/ 1504281 h 3370735"/>
                <a:gd name="connsiteX7" fmla="*/ 3360221 w 3370735"/>
                <a:gd name="connsiteY7" fmla="*/ 1506067 h 3370735"/>
                <a:gd name="connsiteX8" fmla="*/ 3362007 w 3370735"/>
                <a:gd name="connsiteY8" fmla="*/ 1517768 h 3370735"/>
                <a:gd name="connsiteX9" fmla="*/ 3370735 w 3370735"/>
                <a:gd name="connsiteY9" fmla="*/ 1690625 h 3370735"/>
                <a:gd name="connsiteX10" fmla="*/ 2485963 w 3370735"/>
                <a:gd name="connsiteY10" fmla="*/ 3177200 h 3370735"/>
                <a:gd name="connsiteX11" fmla="*/ 2467327 w 3370735"/>
                <a:gd name="connsiteY11" fmla="*/ 3186178 h 3370735"/>
                <a:gd name="connsiteX12" fmla="*/ 2451225 w 3370735"/>
                <a:gd name="connsiteY12" fmla="*/ 3178421 h 3370735"/>
                <a:gd name="connsiteX13" fmla="*/ 2451225 w 3370735"/>
                <a:gd name="connsiteY13" fmla="*/ 3178422 h 3370735"/>
                <a:gd name="connsiteX14" fmla="*/ 2467326 w 3370735"/>
                <a:gd name="connsiteY14" fmla="*/ 3186178 h 3370735"/>
                <a:gd name="connsiteX15" fmla="*/ 2338177 w 3370735"/>
                <a:gd name="connsiteY15" fmla="*/ 3248391 h 3370735"/>
                <a:gd name="connsiteX16" fmla="*/ 2020830 w 3370735"/>
                <a:gd name="connsiteY16" fmla="*/ 3346902 h 3370735"/>
                <a:gd name="connsiteX17" fmla="*/ 1864668 w 3370735"/>
                <a:gd name="connsiteY17" fmla="*/ 3370735 h 3370735"/>
                <a:gd name="connsiteX18" fmla="*/ 1866454 w 3370735"/>
                <a:gd name="connsiteY18" fmla="*/ 3359034 h 3370735"/>
                <a:gd name="connsiteX19" fmla="*/ 1875182 w 3370735"/>
                <a:gd name="connsiteY19" fmla="*/ 3186177 h 3370735"/>
                <a:gd name="connsiteX20" fmla="*/ 1866454 w 3370735"/>
                <a:gd name="connsiteY20" fmla="*/ 3013320 h 3370735"/>
                <a:gd name="connsiteX21" fmla="*/ 1864669 w 3370735"/>
                <a:gd name="connsiteY21" fmla="*/ 3001620 h 3370735"/>
                <a:gd name="connsiteX22" fmla="*/ 1868719 w 3370735"/>
                <a:gd name="connsiteY22" fmla="*/ 3002238 h 3370735"/>
                <a:gd name="connsiteX23" fmla="*/ 1868719 w 3370735"/>
                <a:gd name="connsiteY23" fmla="*/ 3002238 h 3370735"/>
                <a:gd name="connsiteX24" fmla="*/ 1864670 w 3370735"/>
                <a:gd name="connsiteY24" fmla="*/ 3001620 h 3370735"/>
                <a:gd name="connsiteX25" fmla="*/ 1840836 w 3370735"/>
                <a:gd name="connsiteY25" fmla="*/ 2845457 h 3370735"/>
                <a:gd name="connsiteX26" fmla="*/ 1742325 w 3370735"/>
                <a:gd name="connsiteY26" fmla="*/ 2528110 h 3370735"/>
                <a:gd name="connsiteX27" fmla="*/ 1680112 w 3370735"/>
                <a:gd name="connsiteY27" fmla="*/ 2398961 h 3370735"/>
                <a:gd name="connsiteX28" fmla="*/ 1686182 w 3370735"/>
                <a:gd name="connsiteY28" fmla="*/ 2386359 h 3370735"/>
                <a:gd name="connsiteX29" fmla="*/ 1686181 w 3370735"/>
                <a:gd name="connsiteY29" fmla="*/ 2386358 h 3370735"/>
                <a:gd name="connsiteX30" fmla="*/ 1680111 w 3370735"/>
                <a:gd name="connsiteY30" fmla="*/ 2398960 h 3370735"/>
                <a:gd name="connsiteX31" fmla="*/ 1671133 w 3370735"/>
                <a:gd name="connsiteY31" fmla="*/ 2380324 h 3370735"/>
                <a:gd name="connsiteX32" fmla="*/ 184558 w 3370735"/>
                <a:gd name="connsiteY32" fmla="*/ 1495552 h 3370735"/>
                <a:gd name="connsiteX33" fmla="*/ 11701 w 3370735"/>
                <a:gd name="connsiteY33" fmla="*/ 1504280 h 3370735"/>
                <a:gd name="connsiteX34" fmla="*/ 0 w 3370735"/>
                <a:gd name="connsiteY34" fmla="*/ 1506066 h 3370735"/>
                <a:gd name="connsiteX35" fmla="*/ 23833 w 3370735"/>
                <a:gd name="connsiteY35" fmla="*/ 1349904 h 3370735"/>
                <a:gd name="connsiteX36" fmla="*/ 1680110 w 3370735"/>
                <a:gd name="connsiteY36" fmla="*/ 0 h 337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370735" h="3370735">
                  <a:moveTo>
                    <a:pt x="1680110" y="0"/>
                  </a:moveTo>
                  <a:cubicBezTo>
                    <a:pt x="2497103" y="0"/>
                    <a:pt x="3178742" y="579515"/>
                    <a:pt x="3336387" y="1349904"/>
                  </a:cubicBezTo>
                  <a:lnTo>
                    <a:pt x="3360220" y="1506066"/>
                  </a:lnTo>
                  <a:lnTo>
                    <a:pt x="3348520" y="1504280"/>
                  </a:lnTo>
                  <a:lnTo>
                    <a:pt x="3342207" y="1503961"/>
                  </a:lnTo>
                  <a:lnTo>
                    <a:pt x="3342207" y="1503962"/>
                  </a:lnTo>
                  <a:lnTo>
                    <a:pt x="3348521" y="1504281"/>
                  </a:lnTo>
                  <a:lnTo>
                    <a:pt x="3360221" y="1506067"/>
                  </a:lnTo>
                  <a:lnTo>
                    <a:pt x="3362007" y="1517768"/>
                  </a:lnTo>
                  <a:cubicBezTo>
                    <a:pt x="3367778" y="1574602"/>
                    <a:pt x="3370735" y="1632269"/>
                    <a:pt x="3370735" y="1690625"/>
                  </a:cubicBezTo>
                  <a:cubicBezTo>
                    <a:pt x="3370735" y="2332548"/>
                    <a:pt x="3012973" y="2890911"/>
                    <a:pt x="2485963" y="3177200"/>
                  </a:cubicBezTo>
                  <a:lnTo>
                    <a:pt x="2467327" y="3186178"/>
                  </a:lnTo>
                  <a:lnTo>
                    <a:pt x="2451225" y="3178421"/>
                  </a:lnTo>
                  <a:lnTo>
                    <a:pt x="2451225" y="3178422"/>
                  </a:lnTo>
                  <a:lnTo>
                    <a:pt x="2467326" y="3186178"/>
                  </a:lnTo>
                  <a:lnTo>
                    <a:pt x="2338177" y="3248391"/>
                  </a:lnTo>
                  <a:cubicBezTo>
                    <a:pt x="2237046" y="3291167"/>
                    <a:pt x="2130886" y="3324381"/>
                    <a:pt x="2020830" y="3346902"/>
                  </a:cubicBezTo>
                  <a:lnTo>
                    <a:pt x="1864668" y="3370735"/>
                  </a:lnTo>
                  <a:lnTo>
                    <a:pt x="1866454" y="3359034"/>
                  </a:lnTo>
                  <a:cubicBezTo>
                    <a:pt x="1872226" y="3302200"/>
                    <a:pt x="1875182" y="3244534"/>
                    <a:pt x="1875182" y="3186177"/>
                  </a:cubicBezTo>
                  <a:cubicBezTo>
                    <a:pt x="1875182" y="3127821"/>
                    <a:pt x="1872226" y="3070154"/>
                    <a:pt x="1866454" y="3013320"/>
                  </a:cubicBezTo>
                  <a:lnTo>
                    <a:pt x="1864669" y="3001620"/>
                  </a:lnTo>
                  <a:lnTo>
                    <a:pt x="1868719" y="3002238"/>
                  </a:lnTo>
                  <a:lnTo>
                    <a:pt x="1868719" y="3002238"/>
                  </a:lnTo>
                  <a:lnTo>
                    <a:pt x="1864670" y="3001620"/>
                  </a:lnTo>
                  <a:lnTo>
                    <a:pt x="1840836" y="2845457"/>
                  </a:lnTo>
                  <a:cubicBezTo>
                    <a:pt x="1818315" y="2735402"/>
                    <a:pt x="1785101" y="2629242"/>
                    <a:pt x="1742325" y="2528110"/>
                  </a:cubicBezTo>
                  <a:lnTo>
                    <a:pt x="1680112" y="2398961"/>
                  </a:lnTo>
                  <a:lnTo>
                    <a:pt x="1686182" y="2386359"/>
                  </a:lnTo>
                  <a:lnTo>
                    <a:pt x="1686181" y="2386358"/>
                  </a:lnTo>
                  <a:lnTo>
                    <a:pt x="1680111" y="2398960"/>
                  </a:lnTo>
                  <a:lnTo>
                    <a:pt x="1671133" y="2380324"/>
                  </a:lnTo>
                  <a:cubicBezTo>
                    <a:pt x="1384844" y="1853314"/>
                    <a:pt x="826481" y="1495552"/>
                    <a:pt x="184558" y="1495552"/>
                  </a:cubicBezTo>
                  <a:cubicBezTo>
                    <a:pt x="126202" y="1495552"/>
                    <a:pt x="68536" y="1498509"/>
                    <a:pt x="11701" y="1504280"/>
                  </a:cubicBezTo>
                  <a:lnTo>
                    <a:pt x="0" y="1506066"/>
                  </a:lnTo>
                  <a:lnTo>
                    <a:pt x="23833" y="1349904"/>
                  </a:lnTo>
                  <a:cubicBezTo>
                    <a:pt x="181478" y="579515"/>
                    <a:pt x="863117" y="0"/>
                    <a:pt x="1680110" y="0"/>
                  </a:cubicBezTo>
                  <a:close/>
                </a:path>
              </a:pathLst>
            </a:custGeom>
            <a:solidFill>
              <a:srgbClr val="893AC4"/>
            </a:solidFill>
            <a:ln w="15240">
              <a:noFill/>
              <a:prstDash val="solid"/>
            </a:ln>
            <a:effectLst>
              <a:innerShdw blurRad="381000">
                <a:srgbClr val="0A151B"/>
              </a:innerShdw>
            </a:effectLst>
          </p:spPr>
          <p:txBody>
            <a:bodyPr wrap="square" rtlCol="0" anchor="ctr">
              <a:noAutofit/>
            </a:bodyPr>
            <a:lstStyle/>
            <a:p>
              <a:pPr algn="l"/>
              <a:endParaRPr lang="en-US" dirty="0"/>
            </a:p>
          </p:txBody>
        </p:sp>
        <p:sp>
          <p:nvSpPr>
            <p:cNvPr id="63" name="TextBox 62">
              <a:extLst>
                <a:ext uri="{FF2B5EF4-FFF2-40B4-BE49-F238E27FC236}">
                  <a16:creationId xmlns:a16="http://schemas.microsoft.com/office/drawing/2014/main" id="{AB4C3310-DDE6-4AB0-BFAD-BB8D836C72E3}"/>
                </a:ext>
              </a:extLst>
            </p:cNvPr>
            <p:cNvSpPr txBox="1"/>
            <p:nvPr/>
          </p:nvSpPr>
          <p:spPr>
            <a:xfrm>
              <a:off x="7322220" y="2477641"/>
              <a:ext cx="762000" cy="707886"/>
            </a:xfrm>
            <a:prstGeom prst="rect">
              <a:avLst/>
            </a:prstGeom>
            <a:noFill/>
          </p:spPr>
          <p:txBody>
            <a:bodyPr wrap="square" rtlCol="0">
              <a:spAutoFit/>
            </a:bodyPr>
            <a:lstStyle/>
            <a:p>
              <a:r>
                <a:rPr lang="en-US" sz="4000" b="1" dirty="0">
                  <a:solidFill>
                    <a:schemeClr val="bg1"/>
                  </a:solidFill>
                  <a:latin typeface="Franklin Gothic Heavy" panose="020B0903020102020204" pitchFamily="34" charset="0"/>
                </a:rPr>
                <a:t>1</a:t>
              </a:r>
            </a:p>
          </p:txBody>
        </p:sp>
      </p:grpSp>
      <p:grpSp>
        <p:nvGrpSpPr>
          <p:cNvPr id="69" name="Group 68">
            <a:extLst>
              <a:ext uri="{FF2B5EF4-FFF2-40B4-BE49-F238E27FC236}">
                <a16:creationId xmlns:a16="http://schemas.microsoft.com/office/drawing/2014/main" id="{10B4E209-CE4C-40A6-B6E9-B06B90C34C60}"/>
              </a:ext>
            </a:extLst>
          </p:cNvPr>
          <p:cNvGrpSpPr/>
          <p:nvPr/>
        </p:nvGrpSpPr>
        <p:grpSpPr>
          <a:xfrm>
            <a:off x="7283810" y="2842013"/>
            <a:ext cx="2671995" cy="2706758"/>
            <a:chOff x="7162970" y="2756254"/>
            <a:chExt cx="2780296" cy="2725593"/>
          </a:xfrm>
        </p:grpSpPr>
        <p:sp>
          <p:nvSpPr>
            <p:cNvPr id="56" name="Freeform: Shape 55">
              <a:extLst>
                <a:ext uri="{FF2B5EF4-FFF2-40B4-BE49-F238E27FC236}">
                  <a16:creationId xmlns:a16="http://schemas.microsoft.com/office/drawing/2014/main" id="{911C64D2-5D6D-46DE-B928-7D8C468EC655}"/>
                </a:ext>
              </a:extLst>
            </p:cNvPr>
            <p:cNvSpPr/>
            <p:nvPr/>
          </p:nvSpPr>
          <p:spPr>
            <a:xfrm>
              <a:off x="7162970" y="2756254"/>
              <a:ext cx="2780296" cy="2725593"/>
            </a:xfrm>
            <a:custGeom>
              <a:avLst/>
              <a:gdLst>
                <a:gd name="connsiteX0" fmla="*/ 1864667 w 3370734"/>
                <a:gd name="connsiteY0" fmla="*/ 0 h 3370734"/>
                <a:gd name="connsiteX1" fmla="*/ 2020830 w 3370734"/>
                <a:gd name="connsiteY1" fmla="*/ 23833 h 3370734"/>
                <a:gd name="connsiteX2" fmla="*/ 3370734 w 3370734"/>
                <a:gd name="connsiteY2" fmla="*/ 1680110 h 3370734"/>
                <a:gd name="connsiteX3" fmla="*/ 2020830 w 3370734"/>
                <a:gd name="connsiteY3" fmla="*/ 3336387 h 3370734"/>
                <a:gd name="connsiteX4" fmla="*/ 1864667 w 3370734"/>
                <a:gd name="connsiteY4" fmla="*/ 3360221 h 3370734"/>
                <a:gd name="connsiteX5" fmla="*/ 1852967 w 3370734"/>
                <a:gd name="connsiteY5" fmla="*/ 3362006 h 3370734"/>
                <a:gd name="connsiteX6" fmla="*/ 1680110 w 3370734"/>
                <a:gd name="connsiteY6" fmla="*/ 3370734 h 3370734"/>
                <a:gd name="connsiteX7" fmla="*/ 193535 w 3370734"/>
                <a:gd name="connsiteY7" fmla="*/ 2485962 h 3370734"/>
                <a:gd name="connsiteX8" fmla="*/ 184558 w 3370734"/>
                <a:gd name="connsiteY8" fmla="*/ 2467326 h 3370734"/>
                <a:gd name="connsiteX9" fmla="*/ 190107 w 3370734"/>
                <a:gd name="connsiteY9" fmla="*/ 2455806 h 3370734"/>
                <a:gd name="connsiteX10" fmla="*/ 190107 w 3370734"/>
                <a:gd name="connsiteY10" fmla="*/ 2455806 h 3370734"/>
                <a:gd name="connsiteX11" fmla="*/ 184558 w 3370734"/>
                <a:gd name="connsiteY11" fmla="*/ 2467325 h 3370734"/>
                <a:gd name="connsiteX12" fmla="*/ 122344 w 3370734"/>
                <a:gd name="connsiteY12" fmla="*/ 2338176 h 3370734"/>
                <a:gd name="connsiteX13" fmla="*/ 23833 w 3370734"/>
                <a:gd name="connsiteY13" fmla="*/ 2020829 h 3370734"/>
                <a:gd name="connsiteX14" fmla="*/ 0 w 3370734"/>
                <a:gd name="connsiteY14" fmla="*/ 1864668 h 3370734"/>
                <a:gd name="connsiteX15" fmla="*/ 11700 w 3370734"/>
                <a:gd name="connsiteY15" fmla="*/ 1866453 h 3370734"/>
                <a:gd name="connsiteX16" fmla="*/ 184557 w 3370734"/>
                <a:gd name="connsiteY16" fmla="*/ 1875181 h 3370734"/>
                <a:gd name="connsiteX17" fmla="*/ 357414 w 3370734"/>
                <a:gd name="connsiteY17" fmla="*/ 1866453 h 3370734"/>
                <a:gd name="connsiteX18" fmla="*/ 369115 w 3370734"/>
                <a:gd name="connsiteY18" fmla="*/ 1864667 h 3370734"/>
                <a:gd name="connsiteX19" fmla="*/ 368610 w 3370734"/>
                <a:gd name="connsiteY19" fmla="*/ 1867976 h 3370734"/>
                <a:gd name="connsiteX20" fmla="*/ 368611 w 3370734"/>
                <a:gd name="connsiteY20" fmla="*/ 1867976 h 3370734"/>
                <a:gd name="connsiteX21" fmla="*/ 369115 w 3370734"/>
                <a:gd name="connsiteY21" fmla="*/ 1864668 h 3370734"/>
                <a:gd name="connsiteX22" fmla="*/ 525277 w 3370734"/>
                <a:gd name="connsiteY22" fmla="*/ 1840835 h 3370734"/>
                <a:gd name="connsiteX23" fmla="*/ 842624 w 3370734"/>
                <a:gd name="connsiteY23" fmla="*/ 1742324 h 3370734"/>
                <a:gd name="connsiteX24" fmla="*/ 971773 w 3370734"/>
                <a:gd name="connsiteY24" fmla="*/ 1680111 h 3370734"/>
                <a:gd name="connsiteX25" fmla="*/ 990409 w 3370734"/>
                <a:gd name="connsiteY25" fmla="*/ 1671133 h 3370734"/>
                <a:gd name="connsiteX26" fmla="*/ 1875181 w 3370734"/>
                <a:gd name="connsiteY26" fmla="*/ 184558 h 3370734"/>
                <a:gd name="connsiteX27" fmla="*/ 1866453 w 3370734"/>
                <a:gd name="connsiteY27" fmla="*/ 11701 h 3370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370734" h="3370734">
                  <a:moveTo>
                    <a:pt x="1864667" y="0"/>
                  </a:moveTo>
                  <a:lnTo>
                    <a:pt x="2020830" y="23833"/>
                  </a:lnTo>
                  <a:cubicBezTo>
                    <a:pt x="2791219" y="181478"/>
                    <a:pt x="3370734" y="863117"/>
                    <a:pt x="3370734" y="1680110"/>
                  </a:cubicBezTo>
                  <a:cubicBezTo>
                    <a:pt x="3370734" y="2497103"/>
                    <a:pt x="2791219" y="3178742"/>
                    <a:pt x="2020830" y="3336387"/>
                  </a:cubicBezTo>
                  <a:lnTo>
                    <a:pt x="1864667" y="3360221"/>
                  </a:lnTo>
                  <a:lnTo>
                    <a:pt x="1852967" y="3362006"/>
                  </a:lnTo>
                  <a:cubicBezTo>
                    <a:pt x="1796133" y="3367778"/>
                    <a:pt x="1738467" y="3370734"/>
                    <a:pt x="1680110" y="3370734"/>
                  </a:cubicBezTo>
                  <a:cubicBezTo>
                    <a:pt x="1038187" y="3370734"/>
                    <a:pt x="479824" y="3012972"/>
                    <a:pt x="193535" y="2485962"/>
                  </a:cubicBezTo>
                  <a:lnTo>
                    <a:pt x="184558" y="2467326"/>
                  </a:lnTo>
                  <a:lnTo>
                    <a:pt x="190107" y="2455806"/>
                  </a:lnTo>
                  <a:lnTo>
                    <a:pt x="190107" y="2455806"/>
                  </a:lnTo>
                  <a:lnTo>
                    <a:pt x="184558" y="2467325"/>
                  </a:lnTo>
                  <a:lnTo>
                    <a:pt x="122344" y="2338176"/>
                  </a:lnTo>
                  <a:cubicBezTo>
                    <a:pt x="79569" y="2237045"/>
                    <a:pt x="46354" y="2130885"/>
                    <a:pt x="23833" y="2020829"/>
                  </a:cubicBezTo>
                  <a:lnTo>
                    <a:pt x="0" y="1864668"/>
                  </a:lnTo>
                  <a:lnTo>
                    <a:pt x="11700" y="1866453"/>
                  </a:lnTo>
                  <a:cubicBezTo>
                    <a:pt x="68535" y="1872225"/>
                    <a:pt x="126201" y="1875181"/>
                    <a:pt x="184557" y="1875181"/>
                  </a:cubicBezTo>
                  <a:cubicBezTo>
                    <a:pt x="242914" y="1875181"/>
                    <a:pt x="300580" y="1872225"/>
                    <a:pt x="357414" y="1866453"/>
                  </a:cubicBezTo>
                  <a:lnTo>
                    <a:pt x="369115" y="1864667"/>
                  </a:lnTo>
                  <a:lnTo>
                    <a:pt x="368610" y="1867976"/>
                  </a:lnTo>
                  <a:lnTo>
                    <a:pt x="368611" y="1867976"/>
                  </a:lnTo>
                  <a:lnTo>
                    <a:pt x="369115" y="1864668"/>
                  </a:lnTo>
                  <a:lnTo>
                    <a:pt x="525277" y="1840835"/>
                  </a:lnTo>
                  <a:cubicBezTo>
                    <a:pt x="635333" y="1818314"/>
                    <a:pt x="741493" y="1785100"/>
                    <a:pt x="842624" y="1742324"/>
                  </a:cubicBezTo>
                  <a:lnTo>
                    <a:pt x="971773" y="1680111"/>
                  </a:lnTo>
                  <a:lnTo>
                    <a:pt x="990409" y="1671133"/>
                  </a:lnTo>
                  <a:cubicBezTo>
                    <a:pt x="1517419" y="1384844"/>
                    <a:pt x="1875181" y="826481"/>
                    <a:pt x="1875181" y="184558"/>
                  </a:cubicBezTo>
                  <a:cubicBezTo>
                    <a:pt x="1875181" y="126202"/>
                    <a:pt x="1872224" y="68535"/>
                    <a:pt x="1866453" y="11701"/>
                  </a:cubicBezTo>
                  <a:close/>
                </a:path>
              </a:pathLst>
            </a:custGeom>
            <a:solidFill>
              <a:srgbClr val="6A2D97"/>
            </a:solidFill>
            <a:ln w="15240">
              <a:noFill/>
              <a:prstDash val="solid"/>
            </a:ln>
            <a:effectLst>
              <a:innerShdw blurRad="381000">
                <a:srgbClr val="0A151B"/>
              </a:innerShdw>
            </a:effectLst>
          </p:spPr>
          <p:txBody>
            <a:bodyPr wrap="square" rtlCol="0" anchor="ctr">
              <a:noAutofit/>
            </a:bodyPr>
            <a:lstStyle/>
            <a:p>
              <a:pPr algn="l"/>
              <a:endParaRPr lang="en-US" dirty="0"/>
            </a:p>
          </p:txBody>
        </p:sp>
        <p:sp>
          <p:nvSpPr>
            <p:cNvPr id="64" name="TextBox 63">
              <a:extLst>
                <a:ext uri="{FF2B5EF4-FFF2-40B4-BE49-F238E27FC236}">
                  <a16:creationId xmlns:a16="http://schemas.microsoft.com/office/drawing/2014/main" id="{A2726A39-A595-4870-ABD8-E220732BD015}"/>
                </a:ext>
              </a:extLst>
            </p:cNvPr>
            <p:cNvSpPr txBox="1"/>
            <p:nvPr/>
          </p:nvSpPr>
          <p:spPr>
            <a:xfrm>
              <a:off x="8492997" y="4010926"/>
              <a:ext cx="762000" cy="707886"/>
            </a:xfrm>
            <a:prstGeom prst="rect">
              <a:avLst/>
            </a:prstGeom>
            <a:noFill/>
          </p:spPr>
          <p:txBody>
            <a:bodyPr wrap="square" rtlCol="0">
              <a:spAutoFit/>
            </a:bodyPr>
            <a:lstStyle/>
            <a:p>
              <a:r>
                <a:rPr lang="en-US" sz="4000" b="1" dirty="0">
                  <a:solidFill>
                    <a:schemeClr val="bg1"/>
                  </a:solidFill>
                  <a:latin typeface="Franklin Gothic Heavy" panose="020B0903020102020204" pitchFamily="34" charset="0"/>
                </a:rPr>
                <a:t>4</a:t>
              </a:r>
            </a:p>
          </p:txBody>
        </p:sp>
      </p:grpSp>
      <p:grpSp>
        <p:nvGrpSpPr>
          <p:cNvPr id="70" name="Group 69">
            <a:extLst>
              <a:ext uri="{FF2B5EF4-FFF2-40B4-BE49-F238E27FC236}">
                <a16:creationId xmlns:a16="http://schemas.microsoft.com/office/drawing/2014/main" id="{7BE5E286-CB8F-4F1A-B160-CA3CE5BC6F77}"/>
              </a:ext>
            </a:extLst>
          </p:cNvPr>
          <p:cNvGrpSpPr/>
          <p:nvPr/>
        </p:nvGrpSpPr>
        <p:grpSpPr>
          <a:xfrm>
            <a:off x="6089946" y="4042967"/>
            <a:ext cx="2671994" cy="2706759"/>
            <a:chOff x="5920717" y="3965565"/>
            <a:chExt cx="2780295" cy="2725594"/>
          </a:xfrm>
        </p:grpSpPr>
        <p:sp>
          <p:nvSpPr>
            <p:cNvPr id="50" name="Freeform: Shape 49">
              <a:extLst>
                <a:ext uri="{FF2B5EF4-FFF2-40B4-BE49-F238E27FC236}">
                  <a16:creationId xmlns:a16="http://schemas.microsoft.com/office/drawing/2014/main" id="{8D3BB1F5-AAA7-4A49-8CC2-315ABE1D202A}"/>
                </a:ext>
              </a:extLst>
            </p:cNvPr>
            <p:cNvSpPr/>
            <p:nvPr/>
          </p:nvSpPr>
          <p:spPr>
            <a:xfrm>
              <a:off x="5920717" y="3965565"/>
              <a:ext cx="2780295" cy="2725594"/>
            </a:xfrm>
            <a:custGeom>
              <a:avLst/>
              <a:gdLst>
                <a:gd name="connsiteX0" fmla="*/ 903409 w 3370733"/>
                <a:gd name="connsiteY0" fmla="*/ 184559 h 3370735"/>
                <a:gd name="connsiteX1" fmla="*/ 1032557 w 3370733"/>
                <a:gd name="connsiteY1" fmla="*/ 246772 h 3370735"/>
                <a:gd name="connsiteX2" fmla="*/ 1349904 w 3370733"/>
                <a:gd name="connsiteY2" fmla="*/ 345283 h 3370735"/>
                <a:gd name="connsiteX3" fmla="*/ 1506067 w 3370733"/>
                <a:gd name="connsiteY3" fmla="*/ 369117 h 3370735"/>
                <a:gd name="connsiteX4" fmla="*/ 1529900 w 3370733"/>
                <a:gd name="connsiteY4" fmla="*/ 525278 h 3370735"/>
                <a:gd name="connsiteX5" fmla="*/ 1628411 w 3370733"/>
                <a:gd name="connsiteY5" fmla="*/ 842625 h 3370735"/>
                <a:gd name="connsiteX6" fmla="*/ 1690625 w 3370733"/>
                <a:gd name="connsiteY6" fmla="*/ 971774 h 3370735"/>
                <a:gd name="connsiteX7" fmla="*/ 1690625 w 3370733"/>
                <a:gd name="connsiteY7" fmla="*/ 971775 h 3370735"/>
                <a:gd name="connsiteX8" fmla="*/ 1699601 w 3370733"/>
                <a:gd name="connsiteY8" fmla="*/ 990410 h 3370735"/>
                <a:gd name="connsiteX9" fmla="*/ 3186176 w 3370733"/>
                <a:gd name="connsiteY9" fmla="*/ 1875182 h 3370735"/>
                <a:gd name="connsiteX10" fmla="*/ 3359033 w 3370733"/>
                <a:gd name="connsiteY10" fmla="*/ 1866454 h 3370735"/>
                <a:gd name="connsiteX11" fmla="*/ 3370733 w 3370733"/>
                <a:gd name="connsiteY11" fmla="*/ 1864669 h 3370735"/>
                <a:gd name="connsiteX12" fmla="*/ 3346900 w 3370733"/>
                <a:gd name="connsiteY12" fmla="*/ 2020831 h 3370735"/>
                <a:gd name="connsiteX13" fmla="*/ 1690623 w 3370733"/>
                <a:gd name="connsiteY13" fmla="*/ 3370735 h 3370735"/>
                <a:gd name="connsiteX14" fmla="*/ 34346 w 3370733"/>
                <a:gd name="connsiteY14" fmla="*/ 2020831 h 3370735"/>
                <a:gd name="connsiteX15" fmla="*/ 10513 w 3370733"/>
                <a:gd name="connsiteY15" fmla="*/ 1864668 h 3370735"/>
                <a:gd name="connsiteX16" fmla="*/ 14279 w 3370733"/>
                <a:gd name="connsiteY16" fmla="*/ 1865243 h 3370735"/>
                <a:gd name="connsiteX17" fmla="*/ 14279 w 3370733"/>
                <a:gd name="connsiteY17" fmla="*/ 1865243 h 3370735"/>
                <a:gd name="connsiteX18" fmla="*/ 10514 w 3370733"/>
                <a:gd name="connsiteY18" fmla="*/ 1864668 h 3370735"/>
                <a:gd name="connsiteX19" fmla="*/ 8728 w 3370733"/>
                <a:gd name="connsiteY19" fmla="*/ 1852968 h 3370735"/>
                <a:gd name="connsiteX20" fmla="*/ 0 w 3370733"/>
                <a:gd name="connsiteY20" fmla="*/ 1680111 h 3370735"/>
                <a:gd name="connsiteX21" fmla="*/ 884772 w 3370733"/>
                <a:gd name="connsiteY21" fmla="*/ 193536 h 3370735"/>
                <a:gd name="connsiteX22" fmla="*/ 1506066 w 3370733"/>
                <a:gd name="connsiteY22" fmla="*/ 0 h 3370735"/>
                <a:gd name="connsiteX23" fmla="*/ 1504280 w 3370733"/>
                <a:gd name="connsiteY23" fmla="*/ 11700 h 3370735"/>
                <a:gd name="connsiteX24" fmla="*/ 1495552 w 3370733"/>
                <a:gd name="connsiteY24" fmla="*/ 184557 h 3370735"/>
                <a:gd name="connsiteX25" fmla="*/ 1504280 w 3370733"/>
                <a:gd name="connsiteY25" fmla="*/ 357414 h 3370735"/>
                <a:gd name="connsiteX26" fmla="*/ 1506066 w 3370733"/>
                <a:gd name="connsiteY26" fmla="*/ 369116 h 3370735"/>
                <a:gd name="connsiteX27" fmla="*/ 1349903 w 3370733"/>
                <a:gd name="connsiteY27" fmla="*/ 345282 h 3370735"/>
                <a:gd name="connsiteX28" fmla="*/ 1032556 w 3370733"/>
                <a:gd name="connsiteY28" fmla="*/ 246771 h 3370735"/>
                <a:gd name="connsiteX29" fmla="*/ 903408 w 3370733"/>
                <a:gd name="connsiteY29" fmla="*/ 184558 h 3370735"/>
                <a:gd name="connsiteX30" fmla="*/ 1032556 w 3370733"/>
                <a:gd name="connsiteY30" fmla="*/ 122344 h 3370735"/>
                <a:gd name="connsiteX31" fmla="*/ 1349903 w 3370733"/>
                <a:gd name="connsiteY31" fmla="*/ 23833 h 337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370733" h="3370735">
                  <a:moveTo>
                    <a:pt x="903409" y="184559"/>
                  </a:moveTo>
                  <a:lnTo>
                    <a:pt x="1032557" y="246772"/>
                  </a:lnTo>
                  <a:cubicBezTo>
                    <a:pt x="1133689" y="289548"/>
                    <a:pt x="1239849" y="322762"/>
                    <a:pt x="1349904" y="345283"/>
                  </a:cubicBezTo>
                  <a:lnTo>
                    <a:pt x="1506067" y="369117"/>
                  </a:lnTo>
                  <a:lnTo>
                    <a:pt x="1529900" y="525278"/>
                  </a:lnTo>
                  <a:cubicBezTo>
                    <a:pt x="1552421" y="635334"/>
                    <a:pt x="1585636" y="741494"/>
                    <a:pt x="1628411" y="842625"/>
                  </a:cubicBezTo>
                  <a:lnTo>
                    <a:pt x="1690625" y="971774"/>
                  </a:lnTo>
                  <a:lnTo>
                    <a:pt x="1690625" y="971775"/>
                  </a:lnTo>
                  <a:lnTo>
                    <a:pt x="1699601" y="990410"/>
                  </a:lnTo>
                  <a:cubicBezTo>
                    <a:pt x="1985890" y="1517420"/>
                    <a:pt x="2544253" y="1875182"/>
                    <a:pt x="3186176" y="1875182"/>
                  </a:cubicBezTo>
                  <a:cubicBezTo>
                    <a:pt x="3244533" y="1875182"/>
                    <a:pt x="3302199" y="1872226"/>
                    <a:pt x="3359033" y="1866454"/>
                  </a:cubicBezTo>
                  <a:lnTo>
                    <a:pt x="3370733" y="1864669"/>
                  </a:lnTo>
                  <a:lnTo>
                    <a:pt x="3346900" y="2020831"/>
                  </a:lnTo>
                  <a:cubicBezTo>
                    <a:pt x="3189255" y="2791220"/>
                    <a:pt x="2507616" y="3370735"/>
                    <a:pt x="1690623" y="3370735"/>
                  </a:cubicBezTo>
                  <a:cubicBezTo>
                    <a:pt x="873630" y="3370735"/>
                    <a:pt x="191991" y="2791220"/>
                    <a:pt x="34346" y="2020831"/>
                  </a:cubicBezTo>
                  <a:lnTo>
                    <a:pt x="10513" y="1864668"/>
                  </a:lnTo>
                  <a:lnTo>
                    <a:pt x="14279" y="1865243"/>
                  </a:lnTo>
                  <a:lnTo>
                    <a:pt x="14279" y="1865243"/>
                  </a:lnTo>
                  <a:lnTo>
                    <a:pt x="10514" y="1864668"/>
                  </a:lnTo>
                  <a:lnTo>
                    <a:pt x="8728" y="1852968"/>
                  </a:lnTo>
                  <a:cubicBezTo>
                    <a:pt x="2957" y="1796134"/>
                    <a:pt x="0" y="1738468"/>
                    <a:pt x="0" y="1680111"/>
                  </a:cubicBezTo>
                  <a:cubicBezTo>
                    <a:pt x="0" y="1038188"/>
                    <a:pt x="357762" y="479825"/>
                    <a:pt x="884772" y="193536"/>
                  </a:cubicBezTo>
                  <a:close/>
                  <a:moveTo>
                    <a:pt x="1506066" y="0"/>
                  </a:moveTo>
                  <a:lnTo>
                    <a:pt x="1504280" y="11700"/>
                  </a:lnTo>
                  <a:cubicBezTo>
                    <a:pt x="1498509" y="68534"/>
                    <a:pt x="1495552" y="126201"/>
                    <a:pt x="1495552" y="184557"/>
                  </a:cubicBezTo>
                  <a:cubicBezTo>
                    <a:pt x="1495552" y="242914"/>
                    <a:pt x="1498509" y="300580"/>
                    <a:pt x="1504280" y="357414"/>
                  </a:cubicBezTo>
                  <a:lnTo>
                    <a:pt x="1506066" y="369116"/>
                  </a:lnTo>
                  <a:lnTo>
                    <a:pt x="1349903" y="345282"/>
                  </a:lnTo>
                  <a:cubicBezTo>
                    <a:pt x="1239848" y="322761"/>
                    <a:pt x="1133688" y="289547"/>
                    <a:pt x="1032556" y="246771"/>
                  </a:cubicBezTo>
                  <a:lnTo>
                    <a:pt x="903408" y="184558"/>
                  </a:lnTo>
                  <a:lnTo>
                    <a:pt x="1032556" y="122344"/>
                  </a:lnTo>
                  <a:cubicBezTo>
                    <a:pt x="1133688" y="79569"/>
                    <a:pt x="1239848" y="46354"/>
                    <a:pt x="1349903" y="23833"/>
                  </a:cubicBezTo>
                  <a:close/>
                </a:path>
              </a:pathLst>
            </a:custGeom>
            <a:solidFill>
              <a:srgbClr val="600579"/>
            </a:solidFill>
            <a:ln w="15240">
              <a:noFill/>
              <a:prstDash val="solid"/>
            </a:ln>
            <a:effectLst>
              <a:innerShdw blurRad="381000">
                <a:srgbClr val="0A151B"/>
              </a:innerShdw>
            </a:effectLst>
          </p:spPr>
          <p:txBody>
            <a:bodyPr wrap="square" rtlCol="0" anchor="ctr">
              <a:noAutofit/>
            </a:bodyPr>
            <a:lstStyle/>
            <a:p>
              <a:pPr algn="l"/>
              <a:endParaRPr lang="en-US" dirty="0"/>
            </a:p>
          </p:txBody>
        </p:sp>
        <p:sp>
          <p:nvSpPr>
            <p:cNvPr id="65" name="TextBox 64">
              <a:extLst>
                <a:ext uri="{FF2B5EF4-FFF2-40B4-BE49-F238E27FC236}">
                  <a16:creationId xmlns:a16="http://schemas.microsoft.com/office/drawing/2014/main" id="{6E940FAD-4E78-4E52-A622-3C741A6E358F}"/>
                </a:ext>
              </a:extLst>
            </p:cNvPr>
            <p:cNvSpPr txBox="1"/>
            <p:nvPr/>
          </p:nvSpPr>
          <p:spPr>
            <a:xfrm>
              <a:off x="7058280" y="5404903"/>
              <a:ext cx="762000" cy="707886"/>
            </a:xfrm>
            <a:prstGeom prst="rect">
              <a:avLst/>
            </a:prstGeom>
            <a:noFill/>
          </p:spPr>
          <p:txBody>
            <a:bodyPr wrap="square" rtlCol="0">
              <a:spAutoFit/>
            </a:bodyPr>
            <a:lstStyle/>
            <a:p>
              <a:r>
                <a:rPr lang="en-US" sz="4000" b="1" dirty="0">
                  <a:solidFill>
                    <a:schemeClr val="bg1"/>
                  </a:solidFill>
                  <a:latin typeface="Franklin Gothic Heavy" panose="020B0903020102020204" pitchFamily="34" charset="0"/>
                </a:rPr>
                <a:t>3</a:t>
              </a:r>
            </a:p>
          </p:txBody>
        </p:sp>
      </p:grpSp>
      <p:grpSp>
        <p:nvGrpSpPr>
          <p:cNvPr id="71" name="Group 70">
            <a:extLst>
              <a:ext uri="{FF2B5EF4-FFF2-40B4-BE49-F238E27FC236}">
                <a16:creationId xmlns:a16="http://schemas.microsoft.com/office/drawing/2014/main" id="{9F9F2F1B-6731-45D5-AD60-D0FB74D870A1}"/>
              </a:ext>
            </a:extLst>
          </p:cNvPr>
          <p:cNvGrpSpPr/>
          <p:nvPr/>
        </p:nvGrpSpPr>
        <p:grpSpPr>
          <a:xfrm>
            <a:off x="4904415" y="2833571"/>
            <a:ext cx="2671995" cy="2706757"/>
            <a:chOff x="4687134" y="2747753"/>
            <a:chExt cx="2780296" cy="2725592"/>
          </a:xfrm>
        </p:grpSpPr>
        <p:sp>
          <p:nvSpPr>
            <p:cNvPr id="48" name="Freeform: Shape 47">
              <a:extLst>
                <a:ext uri="{FF2B5EF4-FFF2-40B4-BE49-F238E27FC236}">
                  <a16:creationId xmlns:a16="http://schemas.microsoft.com/office/drawing/2014/main" id="{50DDA1C0-A145-4748-BFBB-D78733385E56}"/>
                </a:ext>
              </a:extLst>
            </p:cNvPr>
            <p:cNvSpPr/>
            <p:nvPr/>
          </p:nvSpPr>
          <p:spPr>
            <a:xfrm>
              <a:off x="4687134" y="2747753"/>
              <a:ext cx="2780296" cy="2725592"/>
            </a:xfrm>
            <a:custGeom>
              <a:avLst/>
              <a:gdLst>
                <a:gd name="connsiteX0" fmla="*/ 1690624 w 3370734"/>
                <a:gd name="connsiteY0" fmla="*/ 0 h 3370733"/>
                <a:gd name="connsiteX1" fmla="*/ 3177199 w 3370734"/>
                <a:gd name="connsiteY1" fmla="*/ 884772 h 3370733"/>
                <a:gd name="connsiteX2" fmla="*/ 3186177 w 3370734"/>
                <a:gd name="connsiteY2" fmla="*/ 903408 h 3370733"/>
                <a:gd name="connsiteX3" fmla="*/ 3186177 w 3370734"/>
                <a:gd name="connsiteY3" fmla="*/ 903409 h 3370733"/>
                <a:gd name="connsiteX4" fmla="*/ 3248389 w 3370734"/>
                <a:gd name="connsiteY4" fmla="*/ 1032557 h 3370733"/>
                <a:gd name="connsiteX5" fmla="*/ 3346900 w 3370734"/>
                <a:gd name="connsiteY5" fmla="*/ 1349904 h 3370733"/>
                <a:gd name="connsiteX6" fmla="*/ 3370734 w 3370734"/>
                <a:gd name="connsiteY6" fmla="*/ 1506067 h 3370733"/>
                <a:gd name="connsiteX7" fmla="*/ 3359032 w 3370734"/>
                <a:gd name="connsiteY7" fmla="*/ 1504281 h 3370733"/>
                <a:gd name="connsiteX8" fmla="*/ 3186175 w 3370734"/>
                <a:gd name="connsiteY8" fmla="*/ 1495553 h 3370733"/>
                <a:gd name="connsiteX9" fmla="*/ 3013318 w 3370734"/>
                <a:gd name="connsiteY9" fmla="*/ 1504281 h 3370733"/>
                <a:gd name="connsiteX10" fmla="*/ 3001619 w 3370734"/>
                <a:gd name="connsiteY10" fmla="*/ 1506067 h 3370733"/>
                <a:gd name="connsiteX11" fmla="*/ 2845456 w 3370734"/>
                <a:gd name="connsiteY11" fmla="*/ 1529900 h 3370733"/>
                <a:gd name="connsiteX12" fmla="*/ 2528109 w 3370734"/>
                <a:gd name="connsiteY12" fmla="*/ 1628411 h 3370733"/>
                <a:gd name="connsiteX13" fmla="*/ 2398961 w 3370734"/>
                <a:gd name="connsiteY13" fmla="*/ 1690625 h 3370733"/>
                <a:gd name="connsiteX14" fmla="*/ 2398960 w 3370734"/>
                <a:gd name="connsiteY14" fmla="*/ 1690625 h 3370733"/>
                <a:gd name="connsiteX15" fmla="*/ 2380324 w 3370734"/>
                <a:gd name="connsiteY15" fmla="*/ 1699601 h 3370733"/>
                <a:gd name="connsiteX16" fmla="*/ 1495552 w 3370734"/>
                <a:gd name="connsiteY16" fmla="*/ 3186176 h 3370733"/>
                <a:gd name="connsiteX17" fmla="*/ 1504280 w 3370734"/>
                <a:gd name="connsiteY17" fmla="*/ 3359033 h 3370733"/>
                <a:gd name="connsiteX18" fmla="*/ 1506066 w 3370734"/>
                <a:gd name="connsiteY18" fmla="*/ 3370733 h 3370733"/>
                <a:gd name="connsiteX19" fmla="*/ 1349904 w 3370734"/>
                <a:gd name="connsiteY19" fmla="*/ 3346900 h 3370733"/>
                <a:gd name="connsiteX20" fmla="*/ 0 w 3370734"/>
                <a:gd name="connsiteY20" fmla="*/ 1690623 h 3370733"/>
                <a:gd name="connsiteX21" fmla="*/ 1349904 w 3370734"/>
                <a:gd name="connsiteY21" fmla="*/ 34346 h 3370733"/>
                <a:gd name="connsiteX22" fmla="*/ 1506066 w 3370734"/>
                <a:gd name="connsiteY22" fmla="*/ 10513 h 3370733"/>
                <a:gd name="connsiteX23" fmla="*/ 1504280 w 3370734"/>
                <a:gd name="connsiteY23" fmla="*/ 22214 h 3370733"/>
                <a:gd name="connsiteX24" fmla="*/ 1503819 w 3370734"/>
                <a:gd name="connsiteY24" fmla="*/ 31357 h 3370733"/>
                <a:gd name="connsiteX25" fmla="*/ 1503819 w 3370734"/>
                <a:gd name="connsiteY25" fmla="*/ 31356 h 3370733"/>
                <a:gd name="connsiteX26" fmla="*/ 1504280 w 3370734"/>
                <a:gd name="connsiteY26" fmla="*/ 22215 h 3370733"/>
                <a:gd name="connsiteX27" fmla="*/ 1506066 w 3370734"/>
                <a:gd name="connsiteY27" fmla="*/ 10514 h 3370733"/>
                <a:gd name="connsiteX28" fmla="*/ 1517767 w 3370734"/>
                <a:gd name="connsiteY28" fmla="*/ 8728 h 3370733"/>
                <a:gd name="connsiteX29" fmla="*/ 1690624 w 3370734"/>
                <a:gd name="connsiteY29" fmla="*/ 0 h 337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370734" h="3370733">
                  <a:moveTo>
                    <a:pt x="1690624" y="0"/>
                  </a:moveTo>
                  <a:cubicBezTo>
                    <a:pt x="2332547" y="0"/>
                    <a:pt x="2890910" y="357762"/>
                    <a:pt x="3177199" y="884772"/>
                  </a:cubicBezTo>
                  <a:lnTo>
                    <a:pt x="3186177" y="903408"/>
                  </a:lnTo>
                  <a:lnTo>
                    <a:pt x="3186177" y="903409"/>
                  </a:lnTo>
                  <a:lnTo>
                    <a:pt x="3248389" y="1032557"/>
                  </a:lnTo>
                  <a:cubicBezTo>
                    <a:pt x="3291165" y="1133689"/>
                    <a:pt x="3324379" y="1239849"/>
                    <a:pt x="3346900" y="1349904"/>
                  </a:cubicBezTo>
                  <a:lnTo>
                    <a:pt x="3370734" y="1506067"/>
                  </a:lnTo>
                  <a:lnTo>
                    <a:pt x="3359032" y="1504281"/>
                  </a:lnTo>
                  <a:cubicBezTo>
                    <a:pt x="3302198" y="1498510"/>
                    <a:pt x="3244532" y="1495553"/>
                    <a:pt x="3186175" y="1495553"/>
                  </a:cubicBezTo>
                  <a:cubicBezTo>
                    <a:pt x="3127819" y="1495553"/>
                    <a:pt x="3070153" y="1498510"/>
                    <a:pt x="3013318" y="1504281"/>
                  </a:cubicBezTo>
                  <a:lnTo>
                    <a:pt x="3001619" y="1506067"/>
                  </a:lnTo>
                  <a:lnTo>
                    <a:pt x="2845456" y="1529900"/>
                  </a:lnTo>
                  <a:cubicBezTo>
                    <a:pt x="2735401" y="1552421"/>
                    <a:pt x="2629241" y="1585636"/>
                    <a:pt x="2528109" y="1628411"/>
                  </a:cubicBezTo>
                  <a:lnTo>
                    <a:pt x="2398961" y="1690625"/>
                  </a:lnTo>
                  <a:lnTo>
                    <a:pt x="2398960" y="1690625"/>
                  </a:lnTo>
                  <a:lnTo>
                    <a:pt x="2380324" y="1699601"/>
                  </a:lnTo>
                  <a:cubicBezTo>
                    <a:pt x="1853314" y="1985890"/>
                    <a:pt x="1495552" y="2544253"/>
                    <a:pt x="1495552" y="3186176"/>
                  </a:cubicBezTo>
                  <a:cubicBezTo>
                    <a:pt x="1495552" y="3244533"/>
                    <a:pt x="1498509" y="3302199"/>
                    <a:pt x="1504280" y="3359033"/>
                  </a:cubicBezTo>
                  <a:lnTo>
                    <a:pt x="1506066" y="3370733"/>
                  </a:lnTo>
                  <a:lnTo>
                    <a:pt x="1349904" y="3346900"/>
                  </a:lnTo>
                  <a:cubicBezTo>
                    <a:pt x="579516" y="3189255"/>
                    <a:pt x="0" y="2507616"/>
                    <a:pt x="0" y="1690623"/>
                  </a:cubicBezTo>
                  <a:cubicBezTo>
                    <a:pt x="0" y="873630"/>
                    <a:pt x="579516" y="191991"/>
                    <a:pt x="1349904" y="34346"/>
                  </a:cubicBezTo>
                  <a:lnTo>
                    <a:pt x="1506066" y="10513"/>
                  </a:lnTo>
                  <a:lnTo>
                    <a:pt x="1504280" y="22214"/>
                  </a:lnTo>
                  <a:lnTo>
                    <a:pt x="1503819" y="31357"/>
                  </a:lnTo>
                  <a:lnTo>
                    <a:pt x="1503819" y="31356"/>
                  </a:lnTo>
                  <a:lnTo>
                    <a:pt x="1504280" y="22215"/>
                  </a:lnTo>
                  <a:lnTo>
                    <a:pt x="1506066" y="10514"/>
                  </a:lnTo>
                  <a:lnTo>
                    <a:pt x="1517767" y="8728"/>
                  </a:lnTo>
                  <a:cubicBezTo>
                    <a:pt x="1574602" y="2957"/>
                    <a:pt x="1632268" y="0"/>
                    <a:pt x="1690624" y="0"/>
                  </a:cubicBezTo>
                  <a:close/>
                </a:path>
              </a:pathLst>
            </a:custGeom>
            <a:solidFill>
              <a:srgbClr val="B686DA"/>
            </a:solidFill>
            <a:ln w="15240">
              <a:noFill/>
              <a:prstDash val="solid"/>
            </a:ln>
            <a:effectLst>
              <a:innerShdw blurRad="381000">
                <a:srgbClr val="0A151B"/>
              </a:innerShdw>
            </a:effectLst>
          </p:spPr>
          <p:txBody>
            <a:bodyPr wrap="square" rtlCol="0" anchor="ctr">
              <a:noAutofit/>
            </a:bodyPr>
            <a:lstStyle/>
            <a:p>
              <a:pPr algn="l"/>
              <a:endParaRPr lang="en-US" dirty="0"/>
            </a:p>
          </p:txBody>
        </p:sp>
        <p:sp>
          <p:nvSpPr>
            <p:cNvPr id="66" name="TextBox 65">
              <a:extLst>
                <a:ext uri="{FF2B5EF4-FFF2-40B4-BE49-F238E27FC236}">
                  <a16:creationId xmlns:a16="http://schemas.microsoft.com/office/drawing/2014/main" id="{176F75FF-23C5-40E1-8559-E92F75CDA7A8}"/>
                </a:ext>
              </a:extLst>
            </p:cNvPr>
            <p:cNvSpPr txBox="1"/>
            <p:nvPr/>
          </p:nvSpPr>
          <p:spPr>
            <a:xfrm>
              <a:off x="5548388" y="3774252"/>
              <a:ext cx="762000" cy="707886"/>
            </a:xfrm>
            <a:prstGeom prst="rect">
              <a:avLst/>
            </a:prstGeom>
            <a:noFill/>
          </p:spPr>
          <p:txBody>
            <a:bodyPr wrap="square" rtlCol="0">
              <a:spAutoFit/>
            </a:bodyPr>
            <a:lstStyle/>
            <a:p>
              <a:r>
                <a:rPr lang="en-US" sz="4000" b="1" dirty="0">
                  <a:solidFill>
                    <a:schemeClr val="bg1"/>
                  </a:solidFill>
                  <a:latin typeface="Franklin Gothic Heavy" panose="020B0903020102020204" pitchFamily="34" charset="0"/>
                </a:rPr>
                <a:t>2</a:t>
              </a:r>
            </a:p>
          </p:txBody>
        </p:sp>
      </p:grpSp>
      <p:sp>
        <p:nvSpPr>
          <p:cNvPr id="73" name="TextBox 72">
            <a:extLst>
              <a:ext uri="{FF2B5EF4-FFF2-40B4-BE49-F238E27FC236}">
                <a16:creationId xmlns:a16="http://schemas.microsoft.com/office/drawing/2014/main" id="{A3FB0AE2-64A9-4656-A2B1-89419C76B89D}"/>
              </a:ext>
            </a:extLst>
          </p:cNvPr>
          <p:cNvSpPr txBox="1"/>
          <p:nvPr/>
        </p:nvSpPr>
        <p:spPr>
          <a:xfrm>
            <a:off x="377807" y="1643502"/>
            <a:ext cx="3944692" cy="1668277"/>
          </a:xfrm>
          <a:prstGeom prst="rect">
            <a:avLst/>
          </a:prstGeom>
          <a:noFill/>
        </p:spPr>
        <p:txBody>
          <a:bodyPr wrap="square" rtlCol="0">
            <a:spAutoFit/>
          </a:bodyPr>
          <a:lstStyle/>
          <a:p>
            <a:pPr marL="0" indent="0">
              <a:lnSpc>
                <a:spcPts val="2450"/>
              </a:lnSpc>
              <a:buNone/>
            </a:pPr>
            <a:r>
              <a:rPr lang="en-US" sz="2000" b="1" dirty="0">
                <a:solidFill>
                  <a:srgbClr val="E2E6E9"/>
                </a:solidFill>
                <a:latin typeface="Merriweather" pitchFamily="34" charset="0"/>
                <a:ea typeface="Merriweather" pitchFamily="34" charset="-122"/>
                <a:cs typeface="Merriweather" pitchFamily="34" charset="-120"/>
              </a:rPr>
              <a:t>1. Simplify City Exploration</a:t>
            </a:r>
            <a:br>
              <a:rPr lang="en-US" sz="1800" dirty="0">
                <a:solidFill>
                  <a:srgbClr val="E2E6E9"/>
                </a:solidFill>
                <a:latin typeface="Merriweather" pitchFamily="34" charset="0"/>
                <a:ea typeface="Merriweather" pitchFamily="34" charset="-122"/>
                <a:cs typeface="Merriweather" pitchFamily="34" charset="-120"/>
              </a:rPr>
            </a:br>
            <a:endParaRPr lang="en-US" sz="1800" dirty="0">
              <a:solidFill>
                <a:srgbClr val="E2E6E9"/>
              </a:solidFill>
              <a:latin typeface="Merriweather" pitchFamily="34" charset="0"/>
              <a:ea typeface="Merriweather" pitchFamily="34" charset="-122"/>
              <a:cs typeface="Merriweather" pitchFamily="34" charset="-120"/>
            </a:endParaRPr>
          </a:p>
          <a:p>
            <a:pPr>
              <a:lnSpc>
                <a:spcPts val="2450"/>
              </a:lnSpc>
            </a:pPr>
            <a:r>
              <a:rPr lang="en-US" sz="1600" dirty="0">
                <a:solidFill>
                  <a:srgbClr val="E2E6E9"/>
                </a:solidFill>
                <a:latin typeface="Lexend" pitchFamily="34" charset="0"/>
                <a:ea typeface="Lexend" pitchFamily="34" charset="-122"/>
                <a:cs typeface="Lexend" pitchFamily="34" charset="-120"/>
              </a:rPr>
              <a:t>Provide organized information about accommodations, attractions, and markets for each city.</a:t>
            </a:r>
            <a:endParaRPr lang="en-US" sz="1600" dirty="0"/>
          </a:p>
        </p:txBody>
      </p:sp>
      <p:sp>
        <p:nvSpPr>
          <p:cNvPr id="74" name="TextBox 73">
            <a:extLst>
              <a:ext uri="{FF2B5EF4-FFF2-40B4-BE49-F238E27FC236}">
                <a16:creationId xmlns:a16="http://schemas.microsoft.com/office/drawing/2014/main" id="{1662BDE3-F0C6-48C2-A29A-282D60B7DF58}"/>
              </a:ext>
            </a:extLst>
          </p:cNvPr>
          <p:cNvSpPr txBox="1"/>
          <p:nvPr/>
        </p:nvSpPr>
        <p:spPr>
          <a:xfrm>
            <a:off x="377807" y="5278650"/>
            <a:ext cx="5000862" cy="1347677"/>
          </a:xfrm>
          <a:prstGeom prst="rect">
            <a:avLst/>
          </a:prstGeom>
          <a:noFill/>
        </p:spPr>
        <p:txBody>
          <a:bodyPr wrap="square" rtlCol="0">
            <a:spAutoFit/>
          </a:bodyPr>
          <a:lstStyle/>
          <a:p>
            <a:pPr>
              <a:lnSpc>
                <a:spcPts val="2450"/>
              </a:lnSpc>
            </a:pPr>
            <a:r>
              <a:rPr lang="en-US" sz="2000" b="1" dirty="0">
                <a:solidFill>
                  <a:srgbClr val="E2E6E9"/>
                </a:solidFill>
                <a:latin typeface="Merriweather" pitchFamily="34" charset="0"/>
                <a:ea typeface="Merriweather" pitchFamily="34" charset="-122"/>
                <a:cs typeface="Merriweather" pitchFamily="34" charset="-120"/>
              </a:rPr>
              <a:t>2. Create a User-Friendly Interface</a:t>
            </a:r>
            <a:endParaRPr lang="en-US" sz="2000" b="1" dirty="0"/>
          </a:p>
          <a:p>
            <a:pPr marL="0" indent="0">
              <a:lnSpc>
                <a:spcPts val="2450"/>
              </a:lnSpc>
              <a:buNone/>
            </a:pPr>
            <a:endParaRPr lang="en-US" sz="1800" dirty="0">
              <a:solidFill>
                <a:srgbClr val="E2E6E9"/>
              </a:solidFill>
              <a:latin typeface="Merriweather" pitchFamily="34" charset="0"/>
              <a:ea typeface="Merriweather" pitchFamily="34" charset="-122"/>
              <a:cs typeface="Merriweather" pitchFamily="34" charset="-120"/>
            </a:endParaRPr>
          </a:p>
          <a:p>
            <a:pPr marL="0" indent="0">
              <a:lnSpc>
                <a:spcPts val="2500"/>
              </a:lnSpc>
              <a:buNone/>
            </a:pPr>
            <a:r>
              <a:rPr lang="en-US" sz="1600" dirty="0">
                <a:solidFill>
                  <a:srgbClr val="E2E6E9"/>
                </a:solidFill>
                <a:latin typeface="Lexend" pitchFamily="34" charset="0"/>
                <a:ea typeface="Lexend" pitchFamily="34" charset="-122"/>
                <a:cs typeface="Lexend" pitchFamily="34" charset="-120"/>
              </a:rPr>
              <a:t>Develop an automatic, visually appealing GUI with easy navigation.</a:t>
            </a:r>
            <a:endParaRPr lang="en-US" sz="1600" dirty="0"/>
          </a:p>
        </p:txBody>
      </p:sp>
      <p:sp>
        <p:nvSpPr>
          <p:cNvPr id="75" name="TextBox 74">
            <a:extLst>
              <a:ext uri="{FF2B5EF4-FFF2-40B4-BE49-F238E27FC236}">
                <a16:creationId xmlns:a16="http://schemas.microsoft.com/office/drawing/2014/main" id="{DB3C8043-91C4-41CD-A0CB-FE8F61225F5A}"/>
              </a:ext>
            </a:extLst>
          </p:cNvPr>
          <p:cNvSpPr txBox="1"/>
          <p:nvPr/>
        </p:nvSpPr>
        <p:spPr>
          <a:xfrm>
            <a:off x="9786257" y="1709231"/>
            <a:ext cx="3926460" cy="1988878"/>
          </a:xfrm>
          <a:prstGeom prst="rect">
            <a:avLst/>
          </a:prstGeom>
          <a:noFill/>
        </p:spPr>
        <p:txBody>
          <a:bodyPr wrap="square" rtlCol="0">
            <a:spAutoFit/>
          </a:bodyPr>
          <a:lstStyle/>
          <a:p>
            <a:pPr algn="r">
              <a:lnSpc>
                <a:spcPts val="2450"/>
              </a:lnSpc>
            </a:pPr>
            <a:r>
              <a:rPr lang="en-US" sz="2000" b="1" dirty="0">
                <a:solidFill>
                  <a:srgbClr val="E2E6E9"/>
                </a:solidFill>
                <a:latin typeface="Merriweather" pitchFamily="34" charset="0"/>
                <a:ea typeface="Merriweather" pitchFamily="34" charset="-122"/>
                <a:cs typeface="Merriweather" pitchFamily="34" charset="-120"/>
              </a:rPr>
              <a:t>3. Build a Scalable and Modular Design</a:t>
            </a:r>
            <a:endParaRPr lang="en-US" sz="2000" b="1" dirty="0"/>
          </a:p>
          <a:p>
            <a:pPr marL="0" indent="0" algn="r">
              <a:lnSpc>
                <a:spcPts val="2450"/>
              </a:lnSpc>
              <a:buNone/>
            </a:pPr>
            <a:endParaRPr lang="en-US" dirty="0">
              <a:solidFill>
                <a:srgbClr val="E2E6E9"/>
              </a:solidFill>
              <a:latin typeface="Merriweather" pitchFamily="34" charset="0"/>
              <a:ea typeface="Merriweather" pitchFamily="34" charset="-122"/>
              <a:cs typeface="Merriweather" pitchFamily="34" charset="-120"/>
            </a:endParaRPr>
          </a:p>
          <a:p>
            <a:pPr algn="r">
              <a:lnSpc>
                <a:spcPts val="2450"/>
              </a:lnSpc>
            </a:pPr>
            <a:r>
              <a:rPr lang="en-US" sz="1600" dirty="0">
                <a:solidFill>
                  <a:srgbClr val="E2E6E9"/>
                </a:solidFill>
                <a:latin typeface="Lexend" pitchFamily="34" charset="0"/>
                <a:ea typeface="Lexend" pitchFamily="34" charset="-122"/>
                <a:cs typeface="Lexend" pitchFamily="34" charset="-120"/>
              </a:rPr>
              <a:t>Provide organized information about accommodations, attractions, and markets for each city.</a:t>
            </a:r>
            <a:endParaRPr lang="en-US" sz="1600" dirty="0"/>
          </a:p>
        </p:txBody>
      </p:sp>
      <p:sp>
        <p:nvSpPr>
          <p:cNvPr id="76" name="TextBox 75">
            <a:extLst>
              <a:ext uri="{FF2B5EF4-FFF2-40B4-BE49-F238E27FC236}">
                <a16:creationId xmlns:a16="http://schemas.microsoft.com/office/drawing/2014/main" id="{7B194EC5-85D5-4F3E-BC98-5707B678864B}"/>
              </a:ext>
            </a:extLst>
          </p:cNvPr>
          <p:cNvSpPr txBox="1"/>
          <p:nvPr/>
        </p:nvSpPr>
        <p:spPr>
          <a:xfrm>
            <a:off x="9008766" y="5252124"/>
            <a:ext cx="4703951" cy="1668277"/>
          </a:xfrm>
          <a:prstGeom prst="rect">
            <a:avLst/>
          </a:prstGeom>
          <a:noFill/>
        </p:spPr>
        <p:txBody>
          <a:bodyPr wrap="square" rtlCol="0">
            <a:spAutoFit/>
          </a:bodyPr>
          <a:lstStyle/>
          <a:p>
            <a:pPr algn="r">
              <a:lnSpc>
                <a:spcPts val="2450"/>
              </a:lnSpc>
            </a:pPr>
            <a:r>
              <a:rPr lang="en-US" sz="2000" b="1" dirty="0">
                <a:solidFill>
                  <a:srgbClr val="E2E6E9"/>
                </a:solidFill>
                <a:latin typeface="Merriweather" pitchFamily="34" charset="0"/>
                <a:ea typeface="Merriweather" pitchFamily="34" charset="-122"/>
                <a:cs typeface="Merriweather" pitchFamily="34" charset="-120"/>
              </a:rPr>
              <a:t>4. </a:t>
            </a:r>
            <a:r>
              <a:rPr lang="en-US" sz="2000" dirty="0">
                <a:solidFill>
                  <a:srgbClr val="E2E6E9"/>
                </a:solidFill>
                <a:latin typeface="Merriweather" pitchFamily="34" charset="0"/>
                <a:ea typeface="Merriweather" pitchFamily="34" charset="-122"/>
                <a:cs typeface="Merriweather" pitchFamily="34" charset="-120"/>
              </a:rPr>
              <a:t>Error-Free and Reliable Experience</a:t>
            </a:r>
            <a:endParaRPr lang="en-US" sz="2000" dirty="0"/>
          </a:p>
          <a:p>
            <a:pPr marL="0" indent="0" algn="r">
              <a:lnSpc>
                <a:spcPts val="2450"/>
              </a:lnSpc>
              <a:buNone/>
            </a:pPr>
            <a:endParaRPr lang="en-US" sz="1800" dirty="0">
              <a:solidFill>
                <a:srgbClr val="E2E6E9"/>
              </a:solidFill>
              <a:latin typeface="Merriweather" pitchFamily="34" charset="0"/>
              <a:ea typeface="Merriweather" pitchFamily="34" charset="-122"/>
              <a:cs typeface="Merriweather" pitchFamily="34" charset="-120"/>
            </a:endParaRPr>
          </a:p>
          <a:p>
            <a:pPr marL="0" indent="0" algn="r">
              <a:lnSpc>
                <a:spcPts val="2500"/>
              </a:lnSpc>
              <a:buNone/>
            </a:pPr>
            <a:r>
              <a:rPr lang="en-US" sz="1600" dirty="0">
                <a:solidFill>
                  <a:srgbClr val="E2E6E9"/>
                </a:solidFill>
                <a:latin typeface="Lexend" pitchFamily="34" charset="0"/>
                <a:ea typeface="Lexend" pitchFamily="34" charset="-122"/>
                <a:cs typeface="Lexend" pitchFamily="34" charset="-120"/>
              </a:rPr>
              <a:t>Implement exception handling to validate inputs and ensure error-free operations.</a:t>
            </a:r>
            <a:endParaRPr lang="en-US" sz="1600" dirty="0"/>
          </a:p>
        </p:txBody>
      </p:sp>
      <p:sp>
        <p:nvSpPr>
          <p:cNvPr id="77" name="TextBox 76">
            <a:extLst>
              <a:ext uri="{FF2B5EF4-FFF2-40B4-BE49-F238E27FC236}">
                <a16:creationId xmlns:a16="http://schemas.microsoft.com/office/drawing/2014/main" id="{A59C1D7F-8730-4542-AF13-2F44FD65637E}"/>
              </a:ext>
            </a:extLst>
          </p:cNvPr>
          <p:cNvSpPr txBox="1"/>
          <p:nvPr/>
        </p:nvSpPr>
        <p:spPr>
          <a:xfrm>
            <a:off x="5346959" y="559149"/>
            <a:ext cx="4166302" cy="707886"/>
          </a:xfrm>
          <a:prstGeom prst="rect">
            <a:avLst/>
          </a:prstGeom>
          <a:noFill/>
        </p:spPr>
        <p:txBody>
          <a:bodyPr wrap="square" rtlCol="0">
            <a:spAutoFit/>
          </a:bodyPr>
          <a:lstStyle/>
          <a:p>
            <a:r>
              <a:rPr lang="en-US" sz="4000" b="1" dirty="0">
                <a:solidFill>
                  <a:schemeClr val="bg1"/>
                </a:solidFill>
                <a:latin typeface="Arial Black" panose="020B0A04020102020204" pitchFamily="34" charset="0"/>
              </a:rPr>
              <a:t>OBJECTIVES</a:t>
            </a:r>
          </a:p>
        </p:txBody>
      </p:sp>
    </p:spTree>
    <p:extLst>
      <p:ext uri="{BB962C8B-B14F-4D97-AF65-F5344CB8AC3E}">
        <p14:creationId xmlns:p14="http://schemas.microsoft.com/office/powerpoint/2010/main" val="1675085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62595" y="947261"/>
            <a:ext cx="6158508" cy="680799"/>
          </a:xfrm>
          <a:prstGeom prst="rect">
            <a:avLst/>
          </a:prstGeom>
          <a:noFill/>
          <a:ln/>
        </p:spPr>
        <p:txBody>
          <a:bodyPr wrap="none" lIns="0" tIns="0" rIns="0" bIns="0" rtlCol="0" anchor="t"/>
          <a:lstStyle/>
          <a:p>
            <a:pPr marL="0" indent="0">
              <a:lnSpc>
                <a:spcPts val="5350"/>
              </a:lnSpc>
              <a:buNone/>
            </a:pPr>
            <a:r>
              <a:rPr lang="en-US" sz="4250" dirty="0">
                <a:solidFill>
                  <a:srgbClr val="F5F0F0"/>
                </a:solidFill>
                <a:latin typeface="Merriweather" pitchFamily="34" charset="0"/>
                <a:ea typeface="Merriweather" pitchFamily="34" charset="-122"/>
                <a:cs typeface="Merriweather" pitchFamily="34" charset="-120"/>
              </a:rPr>
              <a:t>OOP Principles Applied</a:t>
            </a:r>
            <a:endParaRPr lang="en-US" sz="4250" dirty="0"/>
          </a:p>
        </p:txBody>
      </p:sp>
      <p:sp>
        <p:nvSpPr>
          <p:cNvPr id="3" name="Text 1"/>
          <p:cNvSpPr/>
          <p:nvPr/>
        </p:nvSpPr>
        <p:spPr>
          <a:xfrm>
            <a:off x="762595" y="2172772"/>
            <a:ext cx="2723793" cy="340519"/>
          </a:xfrm>
          <a:prstGeom prst="rect">
            <a:avLst/>
          </a:prstGeom>
          <a:noFill/>
          <a:ln/>
        </p:spPr>
        <p:txBody>
          <a:bodyPr wrap="none" lIns="0" tIns="0" rIns="0" bIns="0" rtlCol="0" anchor="t"/>
          <a:lstStyle/>
          <a:p>
            <a:pPr marL="0" indent="0">
              <a:lnSpc>
                <a:spcPts val="2650"/>
              </a:lnSpc>
              <a:buNone/>
            </a:pPr>
            <a:r>
              <a:rPr lang="en-US" sz="2100" b="1" dirty="0">
                <a:solidFill>
                  <a:srgbClr val="F5F0F0"/>
                </a:solidFill>
                <a:latin typeface="Merriweather" pitchFamily="34" charset="0"/>
                <a:ea typeface="Merriweather" pitchFamily="34" charset="-122"/>
                <a:cs typeface="Merriweather" pitchFamily="34" charset="-120"/>
              </a:rPr>
              <a:t>Encapsulation</a:t>
            </a:r>
            <a:endParaRPr lang="en-US" sz="2100" dirty="0"/>
          </a:p>
        </p:txBody>
      </p:sp>
      <p:sp>
        <p:nvSpPr>
          <p:cNvPr id="4" name="Text 2"/>
          <p:cNvSpPr/>
          <p:nvPr/>
        </p:nvSpPr>
        <p:spPr>
          <a:xfrm>
            <a:off x="762595" y="2731175"/>
            <a:ext cx="4013597" cy="1743075"/>
          </a:xfrm>
          <a:prstGeom prst="rect">
            <a:avLst/>
          </a:prstGeom>
          <a:noFill/>
          <a:ln/>
        </p:spPr>
        <p:txBody>
          <a:bodyPr wrap="square" lIns="0" tIns="0" rIns="0" bIns="0" rtlCol="0" anchor="t"/>
          <a:lstStyle/>
          <a:p>
            <a:pPr marL="0" indent="0">
              <a:lnSpc>
                <a:spcPts val="2700"/>
              </a:lnSpc>
              <a:buNone/>
            </a:pPr>
            <a:r>
              <a:rPr lang="en-US" sz="1700" dirty="0">
                <a:solidFill>
                  <a:srgbClr val="E2E6E9"/>
                </a:solidFill>
                <a:latin typeface="Lexend" pitchFamily="34" charset="0"/>
                <a:ea typeface="Lexend" pitchFamily="34" charset="-122"/>
                <a:cs typeface="Lexend" pitchFamily="34" charset="-120"/>
              </a:rPr>
              <a:t>Sensitive data like user name and email are stored securely in private fields within the SignUp class. Controlled access through public getter methods ensures data safety.</a:t>
            </a:r>
            <a:endParaRPr lang="en-US" sz="1700" dirty="0"/>
          </a:p>
        </p:txBody>
      </p:sp>
      <p:sp>
        <p:nvSpPr>
          <p:cNvPr id="5" name="Text 3"/>
          <p:cNvSpPr/>
          <p:nvPr/>
        </p:nvSpPr>
        <p:spPr>
          <a:xfrm>
            <a:off x="5315307" y="2172772"/>
            <a:ext cx="2723793" cy="340519"/>
          </a:xfrm>
          <a:prstGeom prst="rect">
            <a:avLst/>
          </a:prstGeom>
          <a:noFill/>
          <a:ln/>
        </p:spPr>
        <p:txBody>
          <a:bodyPr wrap="none" lIns="0" tIns="0" rIns="0" bIns="0" rtlCol="0" anchor="t"/>
          <a:lstStyle/>
          <a:p>
            <a:pPr marL="0" indent="0">
              <a:lnSpc>
                <a:spcPts val="2650"/>
              </a:lnSpc>
              <a:buNone/>
            </a:pPr>
            <a:r>
              <a:rPr lang="en-US" sz="2100" b="1" dirty="0">
                <a:solidFill>
                  <a:srgbClr val="F5F0F0"/>
                </a:solidFill>
                <a:latin typeface="Merriweather" pitchFamily="34" charset="0"/>
                <a:ea typeface="Merriweather" pitchFamily="34" charset="-122"/>
                <a:cs typeface="Merriweather" pitchFamily="34" charset="-120"/>
              </a:rPr>
              <a:t>Inheritance</a:t>
            </a:r>
            <a:endParaRPr lang="en-US" sz="2100" dirty="0"/>
          </a:p>
        </p:txBody>
      </p:sp>
      <p:sp>
        <p:nvSpPr>
          <p:cNvPr id="6" name="Text 4"/>
          <p:cNvSpPr/>
          <p:nvPr/>
        </p:nvSpPr>
        <p:spPr>
          <a:xfrm>
            <a:off x="5315307" y="2731175"/>
            <a:ext cx="4013597" cy="1743075"/>
          </a:xfrm>
          <a:prstGeom prst="rect">
            <a:avLst/>
          </a:prstGeom>
          <a:noFill/>
          <a:ln/>
        </p:spPr>
        <p:txBody>
          <a:bodyPr wrap="square" lIns="0" tIns="0" rIns="0" bIns="0" rtlCol="0" anchor="t"/>
          <a:lstStyle/>
          <a:p>
            <a:pPr marL="0" indent="0">
              <a:lnSpc>
                <a:spcPts val="2700"/>
              </a:lnSpc>
              <a:buNone/>
            </a:pPr>
            <a:r>
              <a:rPr lang="en-US" sz="1700" dirty="0">
                <a:solidFill>
                  <a:srgbClr val="E2E6E9"/>
                </a:solidFill>
                <a:latin typeface="Lexend" pitchFamily="34" charset="0"/>
                <a:ea typeface="Lexend" pitchFamily="34" charset="-122"/>
                <a:cs typeface="Lexend" pitchFamily="34" charset="-120"/>
              </a:rPr>
              <a:t>The City class serves as a base for city-specific subclasses (Istanbul, Dhaka, Kathmandu). Allows reuse and extension of the base class structure for consistency.</a:t>
            </a:r>
            <a:endParaRPr lang="en-US" sz="1700" dirty="0"/>
          </a:p>
        </p:txBody>
      </p:sp>
      <p:sp>
        <p:nvSpPr>
          <p:cNvPr id="7" name="Text 5"/>
          <p:cNvSpPr/>
          <p:nvPr/>
        </p:nvSpPr>
        <p:spPr>
          <a:xfrm>
            <a:off x="9868019" y="2172772"/>
            <a:ext cx="2723793" cy="340519"/>
          </a:xfrm>
          <a:prstGeom prst="rect">
            <a:avLst/>
          </a:prstGeom>
          <a:noFill/>
          <a:ln/>
        </p:spPr>
        <p:txBody>
          <a:bodyPr wrap="none" lIns="0" tIns="0" rIns="0" bIns="0" rtlCol="0" anchor="t"/>
          <a:lstStyle/>
          <a:p>
            <a:pPr marL="0" indent="0">
              <a:lnSpc>
                <a:spcPts val="2650"/>
              </a:lnSpc>
              <a:buNone/>
            </a:pPr>
            <a:r>
              <a:rPr lang="en-US" sz="2100" b="1" dirty="0">
                <a:solidFill>
                  <a:srgbClr val="F5F0F0"/>
                </a:solidFill>
                <a:latin typeface="Merriweather" pitchFamily="34" charset="0"/>
                <a:ea typeface="Merriweather" pitchFamily="34" charset="-122"/>
                <a:cs typeface="Merriweather" pitchFamily="34" charset="-120"/>
              </a:rPr>
              <a:t>Polymorphism</a:t>
            </a:r>
            <a:endParaRPr lang="en-US" sz="2100" dirty="0"/>
          </a:p>
        </p:txBody>
      </p:sp>
      <p:sp>
        <p:nvSpPr>
          <p:cNvPr id="8" name="Text 6"/>
          <p:cNvSpPr/>
          <p:nvPr/>
        </p:nvSpPr>
        <p:spPr>
          <a:xfrm>
            <a:off x="9868019" y="2731175"/>
            <a:ext cx="4013597" cy="1743075"/>
          </a:xfrm>
          <a:prstGeom prst="rect">
            <a:avLst/>
          </a:prstGeom>
          <a:noFill/>
          <a:ln/>
        </p:spPr>
        <p:txBody>
          <a:bodyPr wrap="square" lIns="0" tIns="0" rIns="0" bIns="0" rtlCol="0" anchor="t"/>
          <a:lstStyle/>
          <a:p>
            <a:pPr marL="0" indent="0">
              <a:lnSpc>
                <a:spcPts val="2700"/>
              </a:lnSpc>
              <a:buNone/>
            </a:pPr>
            <a:r>
              <a:rPr lang="en-US" sz="1700" dirty="0">
                <a:solidFill>
                  <a:srgbClr val="E2E6E9"/>
                </a:solidFill>
                <a:latin typeface="Lexend" pitchFamily="34" charset="0"/>
                <a:ea typeface="Lexend" pitchFamily="34" charset="-122"/>
                <a:cs typeface="Lexend" pitchFamily="34" charset="-120"/>
              </a:rPr>
              <a:t>Subclasses override methods like getAccommodationDetails to provide city-specific information. Enables a single method to work differently for each city.</a:t>
            </a:r>
            <a:endParaRPr lang="en-US" sz="1700" dirty="0"/>
          </a:p>
        </p:txBody>
      </p:sp>
      <p:sp>
        <p:nvSpPr>
          <p:cNvPr id="9" name="Text 7"/>
          <p:cNvSpPr/>
          <p:nvPr/>
        </p:nvSpPr>
        <p:spPr>
          <a:xfrm>
            <a:off x="762595" y="5133261"/>
            <a:ext cx="2723793" cy="340519"/>
          </a:xfrm>
          <a:prstGeom prst="rect">
            <a:avLst/>
          </a:prstGeom>
          <a:noFill/>
          <a:ln/>
        </p:spPr>
        <p:txBody>
          <a:bodyPr wrap="none" lIns="0" tIns="0" rIns="0" bIns="0" rtlCol="0" anchor="t"/>
          <a:lstStyle/>
          <a:p>
            <a:pPr marL="0" indent="0">
              <a:lnSpc>
                <a:spcPts val="2650"/>
              </a:lnSpc>
              <a:buNone/>
            </a:pPr>
            <a:r>
              <a:rPr lang="en-US" sz="2100" b="1" dirty="0">
                <a:solidFill>
                  <a:srgbClr val="F5F0F0"/>
                </a:solidFill>
                <a:latin typeface="Merriweather" pitchFamily="34" charset="0"/>
                <a:ea typeface="Merriweather" pitchFamily="34" charset="-122"/>
                <a:cs typeface="Merriweather" pitchFamily="34" charset="-120"/>
              </a:rPr>
              <a:t>Abstraction</a:t>
            </a:r>
            <a:endParaRPr lang="en-US" sz="2100" dirty="0"/>
          </a:p>
        </p:txBody>
      </p:sp>
      <p:sp>
        <p:nvSpPr>
          <p:cNvPr id="10" name="Text 8"/>
          <p:cNvSpPr/>
          <p:nvPr/>
        </p:nvSpPr>
        <p:spPr>
          <a:xfrm>
            <a:off x="762595" y="5691664"/>
            <a:ext cx="6286857" cy="1045845"/>
          </a:xfrm>
          <a:prstGeom prst="rect">
            <a:avLst/>
          </a:prstGeom>
          <a:noFill/>
          <a:ln/>
        </p:spPr>
        <p:txBody>
          <a:bodyPr wrap="square" lIns="0" tIns="0" rIns="0" bIns="0" rtlCol="0" anchor="t"/>
          <a:lstStyle/>
          <a:p>
            <a:pPr marL="0" indent="0">
              <a:lnSpc>
                <a:spcPts val="2700"/>
              </a:lnSpc>
              <a:buNone/>
            </a:pPr>
            <a:r>
              <a:rPr lang="en-US" sz="1700" dirty="0">
                <a:solidFill>
                  <a:srgbClr val="E2E6E9"/>
                </a:solidFill>
                <a:latin typeface="Lexend" pitchFamily="34" charset="0"/>
                <a:ea typeface="Lexend" pitchFamily="34" charset="-122"/>
                <a:cs typeface="Lexend" pitchFamily="34" charset="-120"/>
              </a:rPr>
              <a:t>Abstract methods in the City class define a framework for all subclasses. Focuses on essential functionality while hiding implementation details.</a:t>
            </a:r>
            <a:endParaRPr lang="en-US" sz="1700" dirty="0"/>
          </a:p>
        </p:txBody>
      </p:sp>
      <p:sp>
        <p:nvSpPr>
          <p:cNvPr id="11" name="Text 9"/>
          <p:cNvSpPr/>
          <p:nvPr/>
        </p:nvSpPr>
        <p:spPr>
          <a:xfrm>
            <a:off x="7588568" y="5133261"/>
            <a:ext cx="2723793" cy="340519"/>
          </a:xfrm>
          <a:prstGeom prst="rect">
            <a:avLst/>
          </a:prstGeom>
          <a:noFill/>
          <a:ln/>
        </p:spPr>
        <p:txBody>
          <a:bodyPr wrap="none" lIns="0" tIns="0" rIns="0" bIns="0" rtlCol="0" anchor="t"/>
          <a:lstStyle/>
          <a:p>
            <a:pPr marL="0" indent="0">
              <a:lnSpc>
                <a:spcPts val="2650"/>
              </a:lnSpc>
              <a:buNone/>
            </a:pPr>
            <a:r>
              <a:rPr lang="en-US" sz="2100" b="1" dirty="0">
                <a:solidFill>
                  <a:srgbClr val="F5F0F0"/>
                </a:solidFill>
                <a:latin typeface="Merriweather" pitchFamily="34" charset="0"/>
                <a:ea typeface="Merriweather" pitchFamily="34" charset="-122"/>
                <a:cs typeface="Merriweather" pitchFamily="34" charset="-120"/>
              </a:rPr>
              <a:t>Exception Handling</a:t>
            </a:r>
            <a:endParaRPr lang="en-US" sz="2100" dirty="0"/>
          </a:p>
        </p:txBody>
      </p:sp>
      <p:sp>
        <p:nvSpPr>
          <p:cNvPr id="12" name="Text 10"/>
          <p:cNvSpPr/>
          <p:nvPr/>
        </p:nvSpPr>
        <p:spPr>
          <a:xfrm>
            <a:off x="7588568" y="5691664"/>
            <a:ext cx="6286857" cy="1394460"/>
          </a:xfrm>
          <a:prstGeom prst="rect">
            <a:avLst/>
          </a:prstGeom>
          <a:noFill/>
          <a:ln/>
        </p:spPr>
        <p:txBody>
          <a:bodyPr wrap="square" lIns="0" tIns="0" rIns="0" bIns="0" rtlCol="0" anchor="t"/>
          <a:lstStyle/>
          <a:p>
            <a:pPr marL="0" indent="0">
              <a:lnSpc>
                <a:spcPts val="2700"/>
              </a:lnSpc>
              <a:buNone/>
            </a:pPr>
            <a:r>
              <a:rPr lang="en-US" sz="1700" dirty="0">
                <a:solidFill>
                  <a:srgbClr val="E2E6E9"/>
                </a:solidFill>
                <a:latin typeface="Lexend" pitchFamily="34" charset="0"/>
                <a:ea typeface="Lexend" pitchFamily="34" charset="-122"/>
                <a:cs typeface="Lexend" pitchFamily="34" charset="-120"/>
              </a:rPr>
              <a:t>The SignUp class validates user inputs (e.g., ensuring names are not empty and emails are properly formatted). Errors like invalid inputs are caught and displayed as clear messages, ensuring smooth user interaction.</a:t>
            </a:r>
            <a:endParaRPr lang="en-US" sz="1700" dirty="0"/>
          </a:p>
        </p:txBody>
      </p:sp>
      <p:sp>
        <p:nvSpPr>
          <p:cNvPr id="13" name="Rectangle 12">
            <a:extLst>
              <a:ext uri="{FF2B5EF4-FFF2-40B4-BE49-F238E27FC236}">
                <a16:creationId xmlns:a16="http://schemas.microsoft.com/office/drawing/2014/main" id="{4C336C30-08DF-4FFF-A3FB-FC5C7B8C077F}"/>
              </a:ext>
            </a:extLst>
          </p:cNvPr>
          <p:cNvSpPr/>
          <p:nvPr/>
        </p:nvSpPr>
        <p:spPr>
          <a:xfrm>
            <a:off x="12847320" y="7703820"/>
            <a:ext cx="1703070" cy="434340"/>
          </a:xfrm>
          <a:prstGeom prst="rect">
            <a:avLst/>
          </a:prstGeom>
          <a:solidFill>
            <a:srgbClr val="09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C336C30-08DF-4FFF-A3FB-FC5C7B8C077F}"/>
              </a:ext>
            </a:extLst>
          </p:cNvPr>
          <p:cNvSpPr/>
          <p:nvPr/>
        </p:nvSpPr>
        <p:spPr>
          <a:xfrm>
            <a:off x="12847320" y="7703820"/>
            <a:ext cx="1703070" cy="434340"/>
          </a:xfrm>
          <a:prstGeom prst="rect">
            <a:avLst/>
          </a:prstGeom>
          <a:solidFill>
            <a:srgbClr val="09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Content 4">
            <a:extLst>
              <a:ext uri="{FF2B5EF4-FFF2-40B4-BE49-F238E27FC236}">
                <a16:creationId xmlns:a16="http://schemas.microsoft.com/office/drawing/2014/main" id="{51CB87C9-782A-4248-8C82-B7AD6E656DBF}"/>
              </a:ext>
            </a:extLst>
          </p:cNvPr>
          <p:cNvGrpSpPr/>
          <p:nvPr/>
        </p:nvGrpSpPr>
        <p:grpSpPr>
          <a:xfrm>
            <a:off x="11594965" y="1924489"/>
            <a:ext cx="2632017" cy="4763691"/>
            <a:chOff x="11594965" y="1924489"/>
            <a:chExt cx="2632017" cy="4763691"/>
          </a:xfrm>
        </p:grpSpPr>
        <p:sp>
          <p:nvSpPr>
            <p:cNvPr id="77" name="Rectangle: Top Corners Rounded 76">
              <a:extLst>
                <a:ext uri="{FF2B5EF4-FFF2-40B4-BE49-F238E27FC236}">
                  <a16:creationId xmlns:a16="http://schemas.microsoft.com/office/drawing/2014/main" id="{3868FBD9-CCC4-473D-BE2C-C02E79E53DFB}"/>
                </a:ext>
              </a:extLst>
            </p:cNvPr>
            <p:cNvSpPr/>
            <p:nvPr/>
          </p:nvSpPr>
          <p:spPr>
            <a:xfrm rot="10800000">
              <a:off x="11594965" y="1924489"/>
              <a:ext cx="2632017" cy="4763691"/>
            </a:xfrm>
            <a:prstGeom prst="round2SameRect">
              <a:avLst/>
            </a:prstGeom>
            <a:solidFill>
              <a:srgbClr val="F3D2F6"/>
            </a:solidFill>
            <a:ln w="15240">
              <a:noFill/>
              <a:prstDash val="solid"/>
            </a:ln>
          </p:spPr>
          <p:txBody>
            <a:bodyPr rtlCol="0" anchor="ctr"/>
            <a:lstStyle/>
            <a:p>
              <a:pPr algn="l"/>
              <a:endParaRPr lang="en-US" dirty="0"/>
            </a:p>
          </p:txBody>
        </p:sp>
        <p:sp>
          <p:nvSpPr>
            <p:cNvPr id="80" name="TextBox 79">
              <a:extLst>
                <a:ext uri="{FF2B5EF4-FFF2-40B4-BE49-F238E27FC236}">
                  <a16:creationId xmlns:a16="http://schemas.microsoft.com/office/drawing/2014/main" id="{71FCE85D-BC68-46BF-9B89-612805B9A194}"/>
                </a:ext>
              </a:extLst>
            </p:cNvPr>
            <p:cNvSpPr txBox="1"/>
            <p:nvPr/>
          </p:nvSpPr>
          <p:spPr>
            <a:xfrm>
              <a:off x="11787873" y="3401663"/>
              <a:ext cx="2220688" cy="400110"/>
            </a:xfrm>
            <a:prstGeom prst="rect">
              <a:avLst/>
            </a:prstGeom>
            <a:noFill/>
          </p:spPr>
          <p:txBody>
            <a:bodyPr wrap="square" rtlCol="0">
              <a:spAutoFit/>
            </a:bodyPr>
            <a:lstStyle/>
            <a:p>
              <a:r>
                <a:rPr lang="en-US" sz="2000" b="1" dirty="0">
                  <a:solidFill>
                    <a:srgbClr val="1C0B4D"/>
                  </a:solidFill>
                  <a:latin typeface="Lexend" pitchFamily="34" charset="0"/>
                  <a:ea typeface="Lexend" pitchFamily="34" charset="-122"/>
                  <a:cs typeface="Lexend" pitchFamily="34" charset="-120"/>
                </a:rPr>
                <a:t>Responsibilities</a:t>
              </a:r>
              <a:endParaRPr lang="en-US" sz="2000" b="1" dirty="0">
                <a:solidFill>
                  <a:srgbClr val="1C0B4D"/>
                </a:solidFill>
              </a:endParaRPr>
            </a:p>
          </p:txBody>
        </p:sp>
        <p:sp>
          <p:nvSpPr>
            <p:cNvPr id="81" name="TextBox 80">
              <a:extLst>
                <a:ext uri="{FF2B5EF4-FFF2-40B4-BE49-F238E27FC236}">
                  <a16:creationId xmlns:a16="http://schemas.microsoft.com/office/drawing/2014/main" id="{2A3EF17A-630A-4847-9BA4-6FED18C0F0CC}"/>
                </a:ext>
              </a:extLst>
            </p:cNvPr>
            <p:cNvSpPr txBox="1"/>
            <p:nvPr/>
          </p:nvSpPr>
          <p:spPr>
            <a:xfrm>
              <a:off x="11800628" y="3803318"/>
              <a:ext cx="2426354" cy="2754600"/>
            </a:xfrm>
            <a:prstGeom prst="rect">
              <a:avLst/>
            </a:prstGeom>
            <a:noFill/>
          </p:spPr>
          <p:txBody>
            <a:bodyPr wrap="square" rtlCol="0">
              <a:spAutoFit/>
            </a:bodyPr>
            <a:lstStyle/>
            <a:p>
              <a:pPr marL="0" indent="0">
                <a:lnSpc>
                  <a:spcPts val="3050"/>
                </a:lnSpc>
                <a:buNone/>
              </a:pPr>
              <a:r>
                <a:rPr lang="en-US" sz="1800" dirty="0">
                  <a:solidFill>
                    <a:srgbClr val="241361"/>
                  </a:solidFill>
                  <a:latin typeface="Lexend" pitchFamily="34" charset="0"/>
                  <a:ea typeface="Lexend" pitchFamily="34" charset="-122"/>
                  <a:cs typeface="Lexend" pitchFamily="34" charset="-120"/>
                </a:rPr>
                <a:t>Created Main Application</a:t>
              </a:r>
            </a:p>
            <a:p>
              <a:pPr marL="0" indent="0">
                <a:lnSpc>
                  <a:spcPts val="3050"/>
                </a:lnSpc>
                <a:buNone/>
              </a:pPr>
              <a:r>
                <a:rPr lang="en-US" sz="1800" dirty="0">
                  <a:solidFill>
                    <a:srgbClr val="241361"/>
                  </a:solidFill>
                  <a:latin typeface="Lexend" pitchFamily="34" charset="0"/>
                  <a:ea typeface="Lexend" pitchFamily="34" charset="-122"/>
                  <a:cs typeface="Lexend" pitchFamily="34" charset="-120"/>
                </a:rPr>
                <a:t>(</a:t>
              </a:r>
              <a:r>
                <a:rPr lang="en-US" sz="1800" dirty="0" err="1">
                  <a:solidFill>
                    <a:srgbClr val="241361"/>
                  </a:solidFill>
                  <a:latin typeface="Lexend" pitchFamily="34" charset="0"/>
                  <a:ea typeface="Lexend" pitchFamily="34" charset="-122"/>
                  <a:cs typeface="Lexend" pitchFamily="34" charset="-120"/>
                </a:rPr>
                <a:t>CityCompass</a:t>
              </a:r>
              <a:r>
                <a:rPr lang="en-US" sz="1800" dirty="0">
                  <a:solidFill>
                    <a:srgbClr val="241361"/>
                  </a:solidFill>
                  <a:latin typeface="Lexend" pitchFamily="34" charset="0"/>
                  <a:ea typeface="Lexend" pitchFamily="34" charset="-122"/>
                  <a:cs typeface="Lexend" pitchFamily="34" charset="-120"/>
                </a:rPr>
                <a:t>) with GUI creating a user-friendly GUI to explore Cities</a:t>
              </a:r>
              <a:endParaRPr lang="en-US" sz="1800" dirty="0">
                <a:solidFill>
                  <a:srgbClr val="241361"/>
                </a:solidFill>
              </a:endParaRPr>
            </a:p>
            <a:p>
              <a:endParaRPr lang="en-US" dirty="0"/>
            </a:p>
          </p:txBody>
        </p:sp>
      </p:grpSp>
      <p:grpSp>
        <p:nvGrpSpPr>
          <p:cNvPr id="6" name="Content 3">
            <a:extLst>
              <a:ext uri="{FF2B5EF4-FFF2-40B4-BE49-F238E27FC236}">
                <a16:creationId xmlns:a16="http://schemas.microsoft.com/office/drawing/2014/main" id="{6A9CE36B-EC7A-4496-BD42-1CF52CA9BCBA}"/>
              </a:ext>
            </a:extLst>
          </p:cNvPr>
          <p:cNvGrpSpPr/>
          <p:nvPr/>
        </p:nvGrpSpPr>
        <p:grpSpPr>
          <a:xfrm>
            <a:off x="7988697" y="1924492"/>
            <a:ext cx="2632017" cy="4763691"/>
            <a:chOff x="7988697" y="1924492"/>
            <a:chExt cx="2632017" cy="4763691"/>
          </a:xfrm>
        </p:grpSpPr>
        <p:sp>
          <p:nvSpPr>
            <p:cNvPr id="71" name="Rectangle: Top Corners Rounded 70">
              <a:extLst>
                <a:ext uri="{FF2B5EF4-FFF2-40B4-BE49-F238E27FC236}">
                  <a16:creationId xmlns:a16="http://schemas.microsoft.com/office/drawing/2014/main" id="{DCA22973-E506-45A8-A0FC-2575A16DDE31}"/>
                </a:ext>
              </a:extLst>
            </p:cNvPr>
            <p:cNvSpPr/>
            <p:nvPr/>
          </p:nvSpPr>
          <p:spPr>
            <a:xfrm rot="10800000">
              <a:off x="7988697" y="1924492"/>
              <a:ext cx="2632017" cy="4763691"/>
            </a:xfrm>
            <a:prstGeom prst="round2SameRect">
              <a:avLst/>
            </a:prstGeom>
            <a:solidFill>
              <a:srgbClr val="F3D2F6"/>
            </a:solidFill>
            <a:ln w="15240">
              <a:noFill/>
              <a:prstDash val="solid"/>
            </a:ln>
          </p:spPr>
          <p:txBody>
            <a:bodyPr rtlCol="0" anchor="ctr"/>
            <a:lstStyle/>
            <a:p>
              <a:pPr algn="l"/>
              <a:endParaRPr lang="en-US" dirty="0"/>
            </a:p>
          </p:txBody>
        </p:sp>
        <p:sp>
          <p:nvSpPr>
            <p:cNvPr id="74" name="TextBox 73">
              <a:extLst>
                <a:ext uri="{FF2B5EF4-FFF2-40B4-BE49-F238E27FC236}">
                  <a16:creationId xmlns:a16="http://schemas.microsoft.com/office/drawing/2014/main" id="{AFDEF298-ACAE-4531-8A5A-AFB6784A73F0}"/>
                </a:ext>
              </a:extLst>
            </p:cNvPr>
            <p:cNvSpPr txBox="1"/>
            <p:nvPr/>
          </p:nvSpPr>
          <p:spPr>
            <a:xfrm>
              <a:off x="8181605" y="3401666"/>
              <a:ext cx="2220688" cy="400110"/>
            </a:xfrm>
            <a:prstGeom prst="rect">
              <a:avLst/>
            </a:prstGeom>
            <a:noFill/>
          </p:spPr>
          <p:txBody>
            <a:bodyPr wrap="square" rtlCol="0">
              <a:spAutoFit/>
            </a:bodyPr>
            <a:lstStyle/>
            <a:p>
              <a:r>
                <a:rPr lang="en-US" sz="2000" b="1" dirty="0">
                  <a:solidFill>
                    <a:srgbClr val="312284"/>
                  </a:solidFill>
                  <a:latin typeface="Lexend" pitchFamily="34" charset="0"/>
                  <a:ea typeface="Lexend" pitchFamily="34" charset="-122"/>
                  <a:cs typeface="Lexend" pitchFamily="34" charset="-120"/>
                </a:rPr>
                <a:t>Responsibilities</a:t>
              </a:r>
              <a:endParaRPr lang="en-US" sz="2000" b="1" dirty="0">
                <a:solidFill>
                  <a:srgbClr val="312284"/>
                </a:solidFill>
              </a:endParaRPr>
            </a:p>
          </p:txBody>
        </p:sp>
        <p:sp>
          <p:nvSpPr>
            <p:cNvPr id="75" name="TextBox 74">
              <a:extLst>
                <a:ext uri="{FF2B5EF4-FFF2-40B4-BE49-F238E27FC236}">
                  <a16:creationId xmlns:a16="http://schemas.microsoft.com/office/drawing/2014/main" id="{0FE8D029-24F6-4FCF-AA08-1AD25CBC26F3}"/>
                </a:ext>
              </a:extLst>
            </p:cNvPr>
            <p:cNvSpPr txBox="1"/>
            <p:nvPr/>
          </p:nvSpPr>
          <p:spPr>
            <a:xfrm>
              <a:off x="8194360" y="3803321"/>
              <a:ext cx="2400841" cy="1561966"/>
            </a:xfrm>
            <a:prstGeom prst="rect">
              <a:avLst/>
            </a:prstGeom>
            <a:noFill/>
          </p:spPr>
          <p:txBody>
            <a:bodyPr wrap="square" rtlCol="0">
              <a:spAutoFit/>
            </a:bodyPr>
            <a:lstStyle/>
            <a:p>
              <a:pPr marL="0" indent="0">
                <a:lnSpc>
                  <a:spcPts val="3050"/>
                </a:lnSpc>
                <a:buNone/>
              </a:pPr>
              <a:r>
                <a:rPr lang="en-US" sz="1800" dirty="0">
                  <a:solidFill>
                    <a:srgbClr val="5733B4"/>
                  </a:solidFill>
                  <a:latin typeface="Lexend" pitchFamily="34" charset="0"/>
                  <a:ea typeface="Lexend" pitchFamily="34" charset="-122"/>
                  <a:cs typeface="Lexend" pitchFamily="34" charset="-120"/>
                </a:rPr>
                <a:t>Implemented sub-classes with details for specific cities</a:t>
              </a:r>
              <a:endParaRPr lang="en-US" sz="1800" dirty="0">
                <a:solidFill>
                  <a:srgbClr val="5733B4"/>
                </a:solidFill>
              </a:endParaRPr>
            </a:p>
            <a:p>
              <a:endParaRPr lang="en-US" dirty="0"/>
            </a:p>
          </p:txBody>
        </p:sp>
      </p:grpSp>
      <p:grpSp>
        <p:nvGrpSpPr>
          <p:cNvPr id="5" name="Content 2">
            <a:extLst>
              <a:ext uri="{FF2B5EF4-FFF2-40B4-BE49-F238E27FC236}">
                <a16:creationId xmlns:a16="http://schemas.microsoft.com/office/drawing/2014/main" id="{86CE04FF-88F2-4815-B954-5A48B30FAD0F}"/>
              </a:ext>
            </a:extLst>
          </p:cNvPr>
          <p:cNvGrpSpPr/>
          <p:nvPr/>
        </p:nvGrpSpPr>
        <p:grpSpPr>
          <a:xfrm>
            <a:off x="4265476" y="1922945"/>
            <a:ext cx="2632017" cy="4763691"/>
            <a:chOff x="4265476" y="1922945"/>
            <a:chExt cx="2632017" cy="4763691"/>
          </a:xfrm>
        </p:grpSpPr>
        <p:sp>
          <p:nvSpPr>
            <p:cNvPr id="65" name="Rectangle: Top Corners Rounded 64">
              <a:extLst>
                <a:ext uri="{FF2B5EF4-FFF2-40B4-BE49-F238E27FC236}">
                  <a16:creationId xmlns:a16="http://schemas.microsoft.com/office/drawing/2014/main" id="{C35D4BA4-B39B-48F2-BDA1-95C2C42473C8}"/>
                </a:ext>
              </a:extLst>
            </p:cNvPr>
            <p:cNvSpPr/>
            <p:nvPr/>
          </p:nvSpPr>
          <p:spPr>
            <a:xfrm rot="10800000">
              <a:off x="4265476" y="1922945"/>
              <a:ext cx="2632017" cy="4763691"/>
            </a:xfrm>
            <a:prstGeom prst="round2SameRect">
              <a:avLst/>
            </a:prstGeom>
            <a:solidFill>
              <a:srgbClr val="F3D2F6"/>
            </a:solidFill>
            <a:ln w="15240">
              <a:noFill/>
              <a:prstDash val="solid"/>
            </a:ln>
          </p:spPr>
          <p:txBody>
            <a:bodyPr rtlCol="0" anchor="ctr"/>
            <a:lstStyle/>
            <a:p>
              <a:pPr algn="l"/>
              <a:endParaRPr lang="en-US" dirty="0"/>
            </a:p>
          </p:txBody>
        </p:sp>
        <p:sp>
          <p:nvSpPr>
            <p:cNvPr id="68" name="TextBox 67">
              <a:extLst>
                <a:ext uri="{FF2B5EF4-FFF2-40B4-BE49-F238E27FC236}">
                  <a16:creationId xmlns:a16="http://schemas.microsoft.com/office/drawing/2014/main" id="{7BEF8207-02A3-422B-B4EC-B572C705B7CD}"/>
                </a:ext>
              </a:extLst>
            </p:cNvPr>
            <p:cNvSpPr txBox="1"/>
            <p:nvPr/>
          </p:nvSpPr>
          <p:spPr>
            <a:xfrm>
              <a:off x="4458384" y="3400119"/>
              <a:ext cx="2220688" cy="400110"/>
            </a:xfrm>
            <a:prstGeom prst="rect">
              <a:avLst/>
            </a:prstGeom>
            <a:noFill/>
          </p:spPr>
          <p:txBody>
            <a:bodyPr wrap="square" rtlCol="0">
              <a:spAutoFit/>
            </a:bodyPr>
            <a:lstStyle/>
            <a:p>
              <a:r>
                <a:rPr lang="en-US" sz="2000" b="1" dirty="0">
                  <a:solidFill>
                    <a:srgbClr val="7A38DA"/>
                  </a:solidFill>
                  <a:latin typeface="Lexend" pitchFamily="34" charset="0"/>
                  <a:ea typeface="Lexend" pitchFamily="34" charset="-122"/>
                  <a:cs typeface="Lexend" pitchFamily="34" charset="-120"/>
                </a:rPr>
                <a:t>Responsibilities</a:t>
              </a:r>
              <a:endParaRPr lang="en-US" sz="2000" b="1" dirty="0">
                <a:solidFill>
                  <a:srgbClr val="7A38DA"/>
                </a:solidFill>
              </a:endParaRPr>
            </a:p>
          </p:txBody>
        </p:sp>
        <p:sp>
          <p:nvSpPr>
            <p:cNvPr id="69" name="TextBox 68">
              <a:extLst>
                <a:ext uri="{FF2B5EF4-FFF2-40B4-BE49-F238E27FC236}">
                  <a16:creationId xmlns:a16="http://schemas.microsoft.com/office/drawing/2014/main" id="{6233C991-C126-4451-BF90-ADB6FB4AF135}"/>
                </a:ext>
              </a:extLst>
            </p:cNvPr>
            <p:cNvSpPr txBox="1"/>
            <p:nvPr/>
          </p:nvSpPr>
          <p:spPr>
            <a:xfrm>
              <a:off x="4471139" y="3801774"/>
              <a:ext cx="2400841" cy="1164421"/>
            </a:xfrm>
            <a:prstGeom prst="rect">
              <a:avLst/>
            </a:prstGeom>
            <a:noFill/>
          </p:spPr>
          <p:txBody>
            <a:bodyPr wrap="square" rtlCol="0">
              <a:spAutoFit/>
            </a:bodyPr>
            <a:lstStyle/>
            <a:p>
              <a:pPr marL="0" indent="0">
                <a:lnSpc>
                  <a:spcPts val="3050"/>
                </a:lnSpc>
                <a:buNone/>
              </a:pPr>
              <a:r>
                <a:rPr lang="en-US" sz="1800" dirty="0">
                  <a:solidFill>
                    <a:srgbClr val="7A38DA"/>
                  </a:solidFill>
                  <a:latin typeface="Lexend" pitchFamily="34" charset="0"/>
                  <a:ea typeface="Lexend" pitchFamily="34" charset="-122"/>
                  <a:cs typeface="Lexend" pitchFamily="34" charset="-120"/>
                </a:rPr>
                <a:t>Created the abstract City class. </a:t>
              </a:r>
              <a:endParaRPr lang="en-US" sz="1800" dirty="0">
                <a:solidFill>
                  <a:srgbClr val="7A38DA"/>
                </a:solidFill>
              </a:endParaRPr>
            </a:p>
            <a:p>
              <a:endParaRPr lang="en-US" dirty="0"/>
            </a:p>
          </p:txBody>
        </p:sp>
      </p:grpSp>
      <p:grpSp>
        <p:nvGrpSpPr>
          <p:cNvPr id="18" name="Content 1">
            <a:extLst>
              <a:ext uri="{FF2B5EF4-FFF2-40B4-BE49-F238E27FC236}">
                <a16:creationId xmlns:a16="http://schemas.microsoft.com/office/drawing/2014/main" id="{AF524AF1-12A3-4E29-ABF0-A765222BB80D}"/>
              </a:ext>
            </a:extLst>
          </p:cNvPr>
          <p:cNvGrpSpPr/>
          <p:nvPr/>
        </p:nvGrpSpPr>
        <p:grpSpPr>
          <a:xfrm>
            <a:off x="503981" y="1924493"/>
            <a:ext cx="2644778" cy="4763691"/>
            <a:chOff x="503981" y="1924493"/>
            <a:chExt cx="2644778" cy="4763691"/>
          </a:xfrm>
        </p:grpSpPr>
        <p:sp>
          <p:nvSpPr>
            <p:cNvPr id="15" name="Rectangle: Top Corners Rounded 14">
              <a:extLst>
                <a:ext uri="{FF2B5EF4-FFF2-40B4-BE49-F238E27FC236}">
                  <a16:creationId xmlns:a16="http://schemas.microsoft.com/office/drawing/2014/main" id="{1A406192-7AF5-46F5-BE33-446254D0B93D}"/>
                </a:ext>
              </a:extLst>
            </p:cNvPr>
            <p:cNvSpPr/>
            <p:nvPr/>
          </p:nvSpPr>
          <p:spPr>
            <a:xfrm rot="10800000">
              <a:off x="503981" y="1924493"/>
              <a:ext cx="2632017" cy="4763691"/>
            </a:xfrm>
            <a:prstGeom prst="round2SameRect">
              <a:avLst/>
            </a:prstGeom>
            <a:solidFill>
              <a:srgbClr val="F3D2F6"/>
            </a:solidFill>
            <a:ln w="15240">
              <a:noFill/>
              <a:prstDash val="solid"/>
            </a:ln>
          </p:spPr>
          <p:txBody>
            <a:bodyPr rtlCol="0" anchor="ctr"/>
            <a:lstStyle/>
            <a:p>
              <a:pPr algn="l"/>
              <a:endParaRPr lang="en-US" dirty="0"/>
            </a:p>
          </p:txBody>
        </p:sp>
        <p:sp>
          <p:nvSpPr>
            <p:cNvPr id="17" name="TextBox 16">
              <a:extLst>
                <a:ext uri="{FF2B5EF4-FFF2-40B4-BE49-F238E27FC236}">
                  <a16:creationId xmlns:a16="http://schemas.microsoft.com/office/drawing/2014/main" id="{D468E4FE-62C2-4FE3-80E3-9CF93460EFED}"/>
                </a:ext>
              </a:extLst>
            </p:cNvPr>
            <p:cNvSpPr txBox="1"/>
            <p:nvPr/>
          </p:nvSpPr>
          <p:spPr>
            <a:xfrm>
              <a:off x="696889" y="3401667"/>
              <a:ext cx="2220688" cy="400110"/>
            </a:xfrm>
            <a:prstGeom prst="rect">
              <a:avLst/>
            </a:prstGeom>
            <a:noFill/>
          </p:spPr>
          <p:txBody>
            <a:bodyPr wrap="square" rtlCol="0">
              <a:spAutoFit/>
            </a:bodyPr>
            <a:lstStyle/>
            <a:p>
              <a:r>
                <a:rPr lang="en-US" sz="2000" b="1" dirty="0">
                  <a:solidFill>
                    <a:srgbClr val="9A2EEA"/>
                  </a:solidFill>
                  <a:latin typeface="Lexend" pitchFamily="34" charset="0"/>
                  <a:ea typeface="Lexend" pitchFamily="34" charset="-122"/>
                  <a:cs typeface="Lexend" pitchFamily="34" charset="-120"/>
                </a:rPr>
                <a:t>Responsibilities</a:t>
              </a:r>
              <a:endParaRPr lang="en-US" sz="2000" b="1" dirty="0">
                <a:solidFill>
                  <a:srgbClr val="9A2EEA"/>
                </a:solidFill>
              </a:endParaRPr>
            </a:p>
          </p:txBody>
        </p:sp>
        <p:sp>
          <p:nvSpPr>
            <p:cNvPr id="20" name="TextBox 19">
              <a:extLst>
                <a:ext uri="{FF2B5EF4-FFF2-40B4-BE49-F238E27FC236}">
                  <a16:creationId xmlns:a16="http://schemas.microsoft.com/office/drawing/2014/main" id="{4942FA96-347F-4A4D-9189-955FD1105750}"/>
                </a:ext>
              </a:extLst>
            </p:cNvPr>
            <p:cNvSpPr txBox="1"/>
            <p:nvPr/>
          </p:nvSpPr>
          <p:spPr>
            <a:xfrm>
              <a:off x="747918" y="3803320"/>
              <a:ext cx="2400841" cy="2446824"/>
            </a:xfrm>
            <a:prstGeom prst="rect">
              <a:avLst/>
            </a:prstGeom>
            <a:noFill/>
          </p:spPr>
          <p:txBody>
            <a:bodyPr wrap="square" rtlCol="0">
              <a:spAutoFit/>
            </a:bodyPr>
            <a:lstStyle/>
            <a:p>
              <a:pPr>
                <a:lnSpc>
                  <a:spcPct val="150000"/>
                </a:lnSpc>
              </a:pPr>
              <a:r>
                <a:rPr lang="en-US" sz="1800" dirty="0">
                  <a:solidFill>
                    <a:srgbClr val="922CE6"/>
                  </a:solidFill>
                  <a:latin typeface="Lexend" pitchFamily="34" charset="0"/>
                  <a:ea typeface="Lexend" pitchFamily="34" charset="-122"/>
                  <a:cs typeface="Lexend" pitchFamily="34" charset="-120"/>
                </a:rPr>
                <a:t>Developed</a:t>
              </a:r>
              <a:r>
                <a:rPr lang="en-US" sz="1800" dirty="0">
                  <a:solidFill>
                    <a:srgbClr val="893AC4"/>
                  </a:solidFill>
                  <a:latin typeface="Lexend" pitchFamily="34" charset="0"/>
                  <a:ea typeface="Lexend" pitchFamily="34" charset="-122"/>
                  <a:cs typeface="Lexend" pitchFamily="34" charset="-120"/>
                </a:rPr>
                <a:t> the </a:t>
              </a:r>
              <a:r>
                <a:rPr lang="en-US" sz="1800" dirty="0" err="1">
                  <a:solidFill>
                    <a:srgbClr val="893AC4"/>
                  </a:solidFill>
                  <a:latin typeface="Lexend" pitchFamily="34" charset="0"/>
                  <a:ea typeface="Lexend" pitchFamily="34" charset="-122"/>
                  <a:cs typeface="Lexend" pitchFamily="34" charset="-120"/>
                </a:rPr>
                <a:t>SignUp</a:t>
              </a:r>
              <a:r>
                <a:rPr lang="en-US" sz="1800" dirty="0">
                  <a:solidFill>
                    <a:srgbClr val="893AC4"/>
                  </a:solidFill>
                  <a:latin typeface="Lexend" pitchFamily="34" charset="0"/>
                  <a:ea typeface="Lexend" pitchFamily="34" charset="-122"/>
                  <a:cs typeface="Lexend" pitchFamily="34" charset="-120"/>
                </a:rPr>
                <a:t> system, including input validation and exception handling.</a:t>
              </a:r>
              <a:endParaRPr lang="en-US" sz="1800" dirty="0">
                <a:solidFill>
                  <a:srgbClr val="893AC4"/>
                </a:solidFill>
              </a:endParaRPr>
            </a:p>
            <a:p>
              <a:endParaRPr lang="en-US" dirty="0"/>
            </a:p>
          </p:txBody>
        </p:sp>
      </p:grpSp>
      <p:grpSp>
        <p:nvGrpSpPr>
          <p:cNvPr id="8" name="Top 1">
            <a:extLst>
              <a:ext uri="{FF2B5EF4-FFF2-40B4-BE49-F238E27FC236}">
                <a16:creationId xmlns:a16="http://schemas.microsoft.com/office/drawing/2014/main" id="{CF076075-D504-40AE-A828-64AE7BAE993A}"/>
              </a:ext>
            </a:extLst>
          </p:cNvPr>
          <p:cNvGrpSpPr/>
          <p:nvPr/>
        </p:nvGrpSpPr>
        <p:grpSpPr>
          <a:xfrm>
            <a:off x="409704" y="1809379"/>
            <a:ext cx="2957366" cy="1305737"/>
            <a:chOff x="425301" y="1924492"/>
            <a:chExt cx="2957366" cy="1222745"/>
          </a:xfrm>
        </p:grpSpPr>
        <p:sp>
          <p:nvSpPr>
            <p:cNvPr id="14" name="Flowchart: Document 13">
              <a:extLst>
                <a:ext uri="{FF2B5EF4-FFF2-40B4-BE49-F238E27FC236}">
                  <a16:creationId xmlns:a16="http://schemas.microsoft.com/office/drawing/2014/main" id="{C5A0129E-5B79-4B94-B68B-D29D05AB9CBC}"/>
                </a:ext>
              </a:extLst>
            </p:cNvPr>
            <p:cNvSpPr/>
            <p:nvPr/>
          </p:nvSpPr>
          <p:spPr>
            <a:xfrm>
              <a:off x="425301" y="1924492"/>
              <a:ext cx="2840413" cy="1222745"/>
            </a:xfrm>
            <a:prstGeom prst="flowChartDocument">
              <a:avLst/>
            </a:prstGeom>
            <a:gradFill flip="none" rotWithShape="1">
              <a:gsLst>
                <a:gs pos="28000">
                  <a:srgbClr val="BB35FD"/>
                </a:gs>
                <a:gs pos="100000">
                  <a:srgbClr val="892AE1"/>
                </a:gs>
              </a:gsLst>
              <a:lin ang="5400000" scaled="1"/>
              <a:tileRect/>
            </a:gradFill>
            <a:ln w="15240">
              <a:noFill/>
              <a:prstDash val="solid"/>
            </a:ln>
            <a:effectLst>
              <a:outerShdw blurRad="127000" dist="38100" dir="2700000" algn="tl" rotWithShape="0">
                <a:prstClr val="black">
                  <a:alpha val="33000"/>
                </a:prstClr>
              </a:outerShdw>
            </a:effectLst>
          </p:spPr>
          <p:txBody>
            <a:bodyPr rtlCol="0" anchor="ctr"/>
            <a:lstStyle/>
            <a:p>
              <a:pPr algn="l"/>
              <a:endParaRPr lang="en-US" dirty="0"/>
            </a:p>
          </p:txBody>
        </p:sp>
        <p:sp>
          <p:nvSpPr>
            <p:cNvPr id="16" name="TextBox 15">
              <a:extLst>
                <a:ext uri="{FF2B5EF4-FFF2-40B4-BE49-F238E27FC236}">
                  <a16:creationId xmlns:a16="http://schemas.microsoft.com/office/drawing/2014/main" id="{DFA41F65-0A10-4B5F-BAAB-674D7B8F71B3}"/>
                </a:ext>
              </a:extLst>
            </p:cNvPr>
            <p:cNvSpPr txBox="1"/>
            <p:nvPr/>
          </p:nvSpPr>
          <p:spPr>
            <a:xfrm>
              <a:off x="542254" y="2232838"/>
              <a:ext cx="2840413" cy="369332"/>
            </a:xfrm>
            <a:prstGeom prst="rect">
              <a:avLst/>
            </a:prstGeom>
            <a:noFill/>
          </p:spPr>
          <p:txBody>
            <a:bodyPr wrap="square" rtlCol="0">
              <a:spAutoFit/>
            </a:bodyPr>
            <a:lstStyle/>
            <a:p>
              <a:r>
                <a:rPr lang="en-US" b="1" dirty="0">
                  <a:solidFill>
                    <a:schemeClr val="bg1"/>
                  </a:solidFill>
                  <a:latin typeface="Bookman Old Style" panose="02050604050505020204" pitchFamily="18" charset="0"/>
                </a:rPr>
                <a:t>ATIKA AKTER MITU</a:t>
              </a:r>
            </a:p>
          </p:txBody>
        </p:sp>
      </p:grpSp>
      <p:grpSp>
        <p:nvGrpSpPr>
          <p:cNvPr id="9" name="Top 2">
            <a:extLst>
              <a:ext uri="{FF2B5EF4-FFF2-40B4-BE49-F238E27FC236}">
                <a16:creationId xmlns:a16="http://schemas.microsoft.com/office/drawing/2014/main" id="{D66FBDD1-CFC0-460C-A11C-8878B552B943}"/>
              </a:ext>
            </a:extLst>
          </p:cNvPr>
          <p:cNvGrpSpPr/>
          <p:nvPr/>
        </p:nvGrpSpPr>
        <p:grpSpPr>
          <a:xfrm>
            <a:off x="4148522" y="1922946"/>
            <a:ext cx="2957366" cy="1222745"/>
            <a:chOff x="4148522" y="1922946"/>
            <a:chExt cx="2957366" cy="1222745"/>
          </a:xfrm>
        </p:grpSpPr>
        <p:sp>
          <p:nvSpPr>
            <p:cNvPr id="66" name="Flowchart: Document 65">
              <a:extLst>
                <a:ext uri="{FF2B5EF4-FFF2-40B4-BE49-F238E27FC236}">
                  <a16:creationId xmlns:a16="http://schemas.microsoft.com/office/drawing/2014/main" id="{20002BE2-13DD-422A-A81E-D07226282620}"/>
                </a:ext>
              </a:extLst>
            </p:cNvPr>
            <p:cNvSpPr/>
            <p:nvPr/>
          </p:nvSpPr>
          <p:spPr>
            <a:xfrm>
              <a:off x="4148522" y="1922946"/>
              <a:ext cx="2840413" cy="1222745"/>
            </a:xfrm>
            <a:prstGeom prst="flowChartDocument">
              <a:avLst/>
            </a:prstGeom>
            <a:gradFill flip="none" rotWithShape="1">
              <a:gsLst>
                <a:gs pos="29000">
                  <a:srgbClr val="892AE1"/>
                </a:gs>
                <a:gs pos="100000">
                  <a:srgbClr val="733FD6"/>
                </a:gs>
              </a:gsLst>
              <a:lin ang="5400000" scaled="1"/>
              <a:tileRect/>
            </a:gradFill>
            <a:ln w="15240">
              <a:noFill/>
              <a:prstDash val="solid"/>
            </a:ln>
            <a:effectLst>
              <a:outerShdw blurRad="127000" dist="38100" dir="2700000" algn="tl" rotWithShape="0">
                <a:prstClr val="black">
                  <a:alpha val="33000"/>
                </a:prstClr>
              </a:outerShdw>
            </a:effectLst>
          </p:spPr>
          <p:txBody>
            <a:bodyPr rtlCol="0" anchor="ctr"/>
            <a:lstStyle/>
            <a:p>
              <a:pPr algn="l"/>
              <a:endParaRPr lang="en-US" dirty="0"/>
            </a:p>
          </p:txBody>
        </p:sp>
        <p:sp>
          <p:nvSpPr>
            <p:cNvPr id="67" name="TextBox 66">
              <a:extLst>
                <a:ext uri="{FF2B5EF4-FFF2-40B4-BE49-F238E27FC236}">
                  <a16:creationId xmlns:a16="http://schemas.microsoft.com/office/drawing/2014/main" id="{90A5D81D-0812-4783-BE0F-6158D7252220}"/>
                </a:ext>
              </a:extLst>
            </p:cNvPr>
            <p:cNvSpPr txBox="1"/>
            <p:nvPr/>
          </p:nvSpPr>
          <p:spPr>
            <a:xfrm>
              <a:off x="4265475" y="2231292"/>
              <a:ext cx="2840413" cy="369332"/>
            </a:xfrm>
            <a:prstGeom prst="rect">
              <a:avLst/>
            </a:prstGeom>
            <a:noFill/>
          </p:spPr>
          <p:txBody>
            <a:bodyPr wrap="square" rtlCol="0">
              <a:spAutoFit/>
            </a:bodyPr>
            <a:lstStyle/>
            <a:p>
              <a:r>
                <a:rPr lang="en-US" b="1" dirty="0">
                  <a:solidFill>
                    <a:schemeClr val="bg1"/>
                  </a:solidFill>
                  <a:latin typeface="Bookman Old Style" panose="02050604050505020204" pitchFamily="18" charset="0"/>
                </a:rPr>
                <a:t>ARAFAT RAHMAN</a:t>
              </a:r>
            </a:p>
          </p:txBody>
        </p:sp>
      </p:grpSp>
      <p:grpSp>
        <p:nvGrpSpPr>
          <p:cNvPr id="10" name="Top 3">
            <a:extLst>
              <a:ext uri="{FF2B5EF4-FFF2-40B4-BE49-F238E27FC236}">
                <a16:creationId xmlns:a16="http://schemas.microsoft.com/office/drawing/2014/main" id="{8C68AD16-A2DC-41D9-A5A2-4BFE4F062348}"/>
              </a:ext>
            </a:extLst>
          </p:cNvPr>
          <p:cNvGrpSpPr/>
          <p:nvPr/>
        </p:nvGrpSpPr>
        <p:grpSpPr>
          <a:xfrm>
            <a:off x="7871743" y="1922945"/>
            <a:ext cx="2957366" cy="1222745"/>
            <a:chOff x="7871743" y="1924493"/>
            <a:chExt cx="2957366" cy="1222745"/>
          </a:xfrm>
        </p:grpSpPr>
        <p:sp>
          <p:nvSpPr>
            <p:cNvPr id="72" name="Flowchart: Document 71">
              <a:extLst>
                <a:ext uri="{FF2B5EF4-FFF2-40B4-BE49-F238E27FC236}">
                  <a16:creationId xmlns:a16="http://schemas.microsoft.com/office/drawing/2014/main" id="{3129D52F-CB5E-48E4-80BE-344731C8C64F}"/>
                </a:ext>
              </a:extLst>
            </p:cNvPr>
            <p:cNvSpPr/>
            <p:nvPr/>
          </p:nvSpPr>
          <p:spPr>
            <a:xfrm>
              <a:off x="7871743" y="1924493"/>
              <a:ext cx="2840413" cy="1222745"/>
            </a:xfrm>
            <a:prstGeom prst="flowChartDocument">
              <a:avLst/>
            </a:prstGeom>
            <a:gradFill flip="none" rotWithShape="1">
              <a:gsLst>
                <a:gs pos="28000">
                  <a:srgbClr val="733FD6"/>
                </a:gs>
                <a:gs pos="100000">
                  <a:srgbClr val="312284"/>
                </a:gs>
              </a:gsLst>
              <a:lin ang="5400000" scaled="1"/>
              <a:tileRect/>
            </a:gradFill>
            <a:ln w="15240">
              <a:noFill/>
              <a:prstDash val="solid"/>
            </a:ln>
            <a:effectLst>
              <a:outerShdw blurRad="127000" dist="38100" dir="2700000" algn="tl" rotWithShape="0">
                <a:prstClr val="black">
                  <a:alpha val="33000"/>
                </a:prstClr>
              </a:outerShdw>
            </a:effectLst>
          </p:spPr>
          <p:txBody>
            <a:bodyPr rtlCol="0" anchor="ctr"/>
            <a:lstStyle/>
            <a:p>
              <a:pPr algn="l"/>
              <a:endParaRPr lang="en-US" dirty="0"/>
            </a:p>
          </p:txBody>
        </p:sp>
        <p:sp>
          <p:nvSpPr>
            <p:cNvPr id="73" name="TextBox 72">
              <a:extLst>
                <a:ext uri="{FF2B5EF4-FFF2-40B4-BE49-F238E27FC236}">
                  <a16:creationId xmlns:a16="http://schemas.microsoft.com/office/drawing/2014/main" id="{51530FC0-F2DA-4736-9802-74C68189CE10}"/>
                </a:ext>
              </a:extLst>
            </p:cNvPr>
            <p:cNvSpPr txBox="1"/>
            <p:nvPr/>
          </p:nvSpPr>
          <p:spPr>
            <a:xfrm>
              <a:off x="7988696" y="2232839"/>
              <a:ext cx="2840413" cy="369332"/>
            </a:xfrm>
            <a:prstGeom prst="rect">
              <a:avLst/>
            </a:prstGeom>
            <a:noFill/>
          </p:spPr>
          <p:txBody>
            <a:bodyPr wrap="square" rtlCol="0">
              <a:spAutoFit/>
            </a:bodyPr>
            <a:lstStyle/>
            <a:p>
              <a:r>
                <a:rPr lang="en-US" b="1" dirty="0">
                  <a:solidFill>
                    <a:schemeClr val="bg1"/>
                  </a:solidFill>
                  <a:latin typeface="Bookman Old Style" panose="02050604050505020204" pitchFamily="18" charset="0"/>
                </a:rPr>
                <a:t>JAWAD-UL-KARIM</a:t>
              </a:r>
            </a:p>
          </p:txBody>
        </p:sp>
      </p:grpSp>
      <p:grpSp>
        <p:nvGrpSpPr>
          <p:cNvPr id="11" name="Top 4">
            <a:extLst>
              <a:ext uri="{FF2B5EF4-FFF2-40B4-BE49-F238E27FC236}">
                <a16:creationId xmlns:a16="http://schemas.microsoft.com/office/drawing/2014/main" id="{B418C296-6183-4BC1-8985-3804B025D36F}"/>
              </a:ext>
            </a:extLst>
          </p:cNvPr>
          <p:cNvGrpSpPr/>
          <p:nvPr/>
        </p:nvGrpSpPr>
        <p:grpSpPr>
          <a:xfrm>
            <a:off x="11511588" y="1850876"/>
            <a:ext cx="2840413" cy="1222745"/>
            <a:chOff x="11478011" y="1924490"/>
            <a:chExt cx="2840413" cy="1222745"/>
          </a:xfrm>
        </p:grpSpPr>
        <p:sp>
          <p:nvSpPr>
            <p:cNvPr id="78" name="Flowchart: Document 77">
              <a:extLst>
                <a:ext uri="{FF2B5EF4-FFF2-40B4-BE49-F238E27FC236}">
                  <a16:creationId xmlns:a16="http://schemas.microsoft.com/office/drawing/2014/main" id="{E1087A72-80AD-4911-BC51-91E5FAC4217A}"/>
                </a:ext>
              </a:extLst>
            </p:cNvPr>
            <p:cNvSpPr/>
            <p:nvPr/>
          </p:nvSpPr>
          <p:spPr>
            <a:xfrm>
              <a:off x="11478011" y="1924490"/>
              <a:ext cx="2840413" cy="1222745"/>
            </a:xfrm>
            <a:prstGeom prst="flowChartDocument">
              <a:avLst/>
            </a:prstGeom>
            <a:gradFill flip="none" rotWithShape="1">
              <a:gsLst>
                <a:gs pos="29000">
                  <a:srgbClr val="312284"/>
                </a:gs>
                <a:gs pos="100000">
                  <a:srgbClr val="1C0B4D"/>
                </a:gs>
              </a:gsLst>
              <a:lin ang="5400000" scaled="1"/>
              <a:tileRect/>
            </a:gradFill>
            <a:ln w="15240">
              <a:noFill/>
              <a:prstDash val="solid"/>
            </a:ln>
            <a:effectLst>
              <a:outerShdw blurRad="127000" dist="38100" dir="2700000" algn="tl" rotWithShape="0">
                <a:prstClr val="black">
                  <a:alpha val="33000"/>
                </a:prstClr>
              </a:outerShdw>
            </a:effectLst>
          </p:spPr>
          <p:txBody>
            <a:bodyPr rtlCol="0" anchor="ctr"/>
            <a:lstStyle/>
            <a:p>
              <a:pPr algn="l"/>
              <a:endParaRPr lang="en-US" dirty="0"/>
            </a:p>
          </p:txBody>
        </p:sp>
        <p:sp>
          <p:nvSpPr>
            <p:cNvPr id="79" name="TextBox 78">
              <a:extLst>
                <a:ext uri="{FF2B5EF4-FFF2-40B4-BE49-F238E27FC236}">
                  <a16:creationId xmlns:a16="http://schemas.microsoft.com/office/drawing/2014/main" id="{465D2510-F45A-4034-B705-F667FDA09505}"/>
                </a:ext>
              </a:extLst>
            </p:cNvPr>
            <p:cNvSpPr txBox="1"/>
            <p:nvPr/>
          </p:nvSpPr>
          <p:spPr>
            <a:xfrm>
              <a:off x="11594965" y="2232836"/>
              <a:ext cx="2493182" cy="646331"/>
            </a:xfrm>
            <a:prstGeom prst="rect">
              <a:avLst/>
            </a:prstGeom>
            <a:noFill/>
          </p:spPr>
          <p:txBody>
            <a:bodyPr wrap="square" rtlCol="0">
              <a:spAutoFit/>
            </a:bodyPr>
            <a:lstStyle/>
            <a:p>
              <a:r>
                <a:rPr lang="en-US" b="1" dirty="0">
                  <a:solidFill>
                    <a:schemeClr val="bg1"/>
                  </a:solidFill>
                  <a:latin typeface="Bookman Old Style" panose="02050604050505020204" pitchFamily="18" charset="0"/>
                </a:rPr>
                <a:t>MEHERAB HASAN SABIT</a:t>
              </a:r>
            </a:p>
          </p:txBody>
        </p:sp>
      </p:grpSp>
      <p:sp>
        <p:nvSpPr>
          <p:cNvPr id="2" name="Top Box">
            <a:extLst>
              <a:ext uri="{FF2B5EF4-FFF2-40B4-BE49-F238E27FC236}">
                <a16:creationId xmlns:a16="http://schemas.microsoft.com/office/drawing/2014/main" id="{000BD839-CE47-43A4-BC96-78FF210F7789}"/>
              </a:ext>
            </a:extLst>
          </p:cNvPr>
          <p:cNvSpPr/>
          <p:nvPr/>
        </p:nvSpPr>
        <p:spPr>
          <a:xfrm>
            <a:off x="3935" y="1549"/>
            <a:ext cx="14630400" cy="1921396"/>
          </a:xfrm>
          <a:prstGeom prst="rect">
            <a:avLst/>
          </a:prstGeom>
          <a:solidFill>
            <a:srgbClr val="09141C"/>
          </a:solidFill>
          <a:ln w="15240">
            <a:noFill/>
            <a:prstDash val="solid"/>
          </a:ln>
        </p:spPr>
        <p:txBody>
          <a:bodyPr rtlCol="0" anchor="ctr"/>
          <a:lstStyle/>
          <a:p>
            <a:pPr algn="l"/>
            <a:endParaRPr lang="en-US" dirty="0"/>
          </a:p>
        </p:txBody>
      </p:sp>
      <p:sp>
        <p:nvSpPr>
          <p:cNvPr id="22" name="TextBox 21">
            <a:extLst>
              <a:ext uri="{FF2B5EF4-FFF2-40B4-BE49-F238E27FC236}">
                <a16:creationId xmlns:a16="http://schemas.microsoft.com/office/drawing/2014/main" id="{8EB39B49-21F9-4D04-A4CE-C5EFC5707A47}"/>
              </a:ext>
            </a:extLst>
          </p:cNvPr>
          <p:cNvSpPr txBox="1"/>
          <p:nvPr/>
        </p:nvSpPr>
        <p:spPr>
          <a:xfrm>
            <a:off x="1928049" y="326086"/>
            <a:ext cx="11085756" cy="817147"/>
          </a:xfrm>
          <a:prstGeom prst="rect">
            <a:avLst/>
          </a:prstGeom>
          <a:noFill/>
        </p:spPr>
        <p:txBody>
          <a:bodyPr wrap="square" rtlCol="0">
            <a:spAutoFit/>
          </a:bodyPr>
          <a:lstStyle/>
          <a:p>
            <a:pPr marL="0" indent="0">
              <a:lnSpc>
                <a:spcPts val="6000"/>
              </a:lnSpc>
              <a:buNone/>
            </a:pPr>
            <a:r>
              <a:rPr lang="en-US" sz="4800" b="1" dirty="0">
                <a:solidFill>
                  <a:srgbClr val="F5F0F0"/>
                </a:solidFill>
                <a:latin typeface="Lexend" panose="020B0604020202020204" charset="0"/>
                <a:ea typeface="Merriweather" pitchFamily="34" charset="-122"/>
                <a:cs typeface="Merriweather" pitchFamily="34" charset="-120"/>
              </a:rPr>
              <a:t>Member-Based Work Distribution</a:t>
            </a:r>
            <a:endParaRPr lang="en-US" sz="4800" b="1" dirty="0">
              <a:latin typeface="Lexend" panose="020B0604020202020204" charset="0"/>
            </a:endParaRPr>
          </a:p>
        </p:txBody>
      </p:sp>
      <p:sp>
        <p:nvSpPr>
          <p:cNvPr id="23" name="TextBox 22">
            <a:extLst>
              <a:ext uri="{FF2B5EF4-FFF2-40B4-BE49-F238E27FC236}">
                <a16:creationId xmlns:a16="http://schemas.microsoft.com/office/drawing/2014/main" id="{722AA04F-57C4-4370-8294-4C0A3E70EEA0}"/>
              </a:ext>
            </a:extLst>
          </p:cNvPr>
          <p:cNvSpPr txBox="1"/>
          <p:nvPr/>
        </p:nvSpPr>
        <p:spPr>
          <a:xfrm>
            <a:off x="1063138" y="1318058"/>
            <a:ext cx="14536124" cy="338554"/>
          </a:xfrm>
          <a:prstGeom prst="rect">
            <a:avLst/>
          </a:prstGeom>
          <a:noFill/>
        </p:spPr>
        <p:txBody>
          <a:bodyPr wrap="square" rtlCol="0">
            <a:spAutoFit/>
          </a:bodyPr>
          <a:lstStyle/>
          <a:p>
            <a:r>
              <a:rPr lang="en-US" sz="1600" dirty="0">
                <a:solidFill>
                  <a:srgbClr val="E2E6E9"/>
                </a:solidFill>
                <a:latin typeface="Lexend" pitchFamily="34" charset="0"/>
                <a:ea typeface="Lexend" pitchFamily="34" charset="-122"/>
                <a:cs typeface="Lexend" pitchFamily="34" charset="-120"/>
              </a:rPr>
              <a:t>The </a:t>
            </a:r>
            <a:r>
              <a:rPr lang="en-US" sz="1600" dirty="0" err="1">
                <a:solidFill>
                  <a:srgbClr val="E2E6E9"/>
                </a:solidFill>
                <a:latin typeface="Lexend" pitchFamily="34" charset="0"/>
                <a:ea typeface="Lexend" pitchFamily="34" charset="-122"/>
                <a:cs typeface="Lexend" pitchFamily="34" charset="-120"/>
              </a:rPr>
              <a:t>CityCompass</a:t>
            </a:r>
            <a:r>
              <a:rPr lang="en-US" sz="1600" dirty="0">
                <a:solidFill>
                  <a:srgbClr val="E2E6E9"/>
                </a:solidFill>
                <a:latin typeface="Lexend" pitchFamily="34" charset="0"/>
                <a:ea typeface="Lexend" pitchFamily="34" charset="-122"/>
                <a:cs typeface="Lexend" pitchFamily="34" charset="-120"/>
              </a:rPr>
              <a:t> team has a clear division of responsibilities, ensuring efficient development and a well-rounded application.</a:t>
            </a:r>
            <a:endParaRPr lang="en-US" sz="1600" dirty="0"/>
          </a:p>
        </p:txBody>
      </p:sp>
    </p:spTree>
    <p:extLst>
      <p:ext uri="{BB962C8B-B14F-4D97-AF65-F5344CB8AC3E}">
        <p14:creationId xmlns:p14="http://schemas.microsoft.com/office/powerpoint/2010/main" val="32682971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ppt_x"/>
                                          </p:val>
                                        </p:tav>
                                        <p:tav tm="100000">
                                          <p:val>
                                            <p:strVal val="#ppt_x"/>
                                          </p:val>
                                        </p:tav>
                                      </p:tavLst>
                                    </p:anim>
                                    <p:anim calcmode="lin" valueType="num">
                                      <p:cBhvr additive="base">
                                        <p:cTn id="8" dur="10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ppt_x"/>
                                          </p:val>
                                        </p:tav>
                                        <p:tav tm="100000">
                                          <p:val>
                                            <p:strVal val="#ppt_x"/>
                                          </p:val>
                                        </p:tav>
                                      </p:tavLst>
                                    </p:anim>
                                    <p:anim calcmode="lin" valueType="num">
                                      <p:cBhvr additive="base">
                                        <p:cTn id="14" dur="10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ppt_x"/>
                                          </p:val>
                                        </p:tav>
                                        <p:tav tm="100000">
                                          <p:val>
                                            <p:strVal val="#ppt_x"/>
                                          </p:val>
                                        </p:tav>
                                      </p:tavLst>
                                    </p:anim>
                                    <p:anim calcmode="lin" valueType="num">
                                      <p:cBhvr additive="base">
                                        <p:cTn id="20"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ppt_x"/>
                                          </p:val>
                                        </p:tav>
                                        <p:tav tm="100000">
                                          <p:val>
                                            <p:strVal val="#ppt_x"/>
                                          </p:val>
                                        </p:tav>
                                      </p:tavLst>
                                    </p:anim>
                                    <p:anim calcmode="lin" valueType="num">
                                      <p:cBhvr additive="base">
                                        <p:cTn id="26" dur="10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4E07C60-D5B8-4258-BE21-51719BEFACBF}"/>
              </a:ext>
            </a:extLst>
          </p:cNvPr>
          <p:cNvSpPr/>
          <p:nvPr/>
        </p:nvSpPr>
        <p:spPr>
          <a:xfrm>
            <a:off x="12847320" y="7703820"/>
            <a:ext cx="1703070" cy="434340"/>
          </a:xfrm>
          <a:prstGeom prst="rect">
            <a:avLst/>
          </a:prstGeom>
          <a:solidFill>
            <a:srgbClr val="0914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5BB31D58-C034-48FB-B987-25EAB637FF20}"/>
              </a:ext>
            </a:extLst>
          </p:cNvPr>
          <p:cNvPicPr>
            <a:picLocks noChangeAspect="1"/>
          </p:cNvPicPr>
          <p:nvPr/>
        </p:nvPicPr>
        <p:blipFill rotWithShape="1">
          <a:blip r:embed="rId3"/>
          <a:srcRect l="36198" t="32871" r="36589" b="38657"/>
          <a:stretch/>
        </p:blipFill>
        <p:spPr>
          <a:xfrm>
            <a:off x="11933244" y="1121467"/>
            <a:ext cx="8017903" cy="5150014"/>
          </a:xfrm>
          <a:prstGeom prst="rect">
            <a:avLst/>
          </a:prstGeom>
        </p:spPr>
      </p:pic>
      <p:pic>
        <p:nvPicPr>
          <p:cNvPr id="36" name="Picture 35">
            <a:extLst>
              <a:ext uri="{FF2B5EF4-FFF2-40B4-BE49-F238E27FC236}">
                <a16:creationId xmlns:a16="http://schemas.microsoft.com/office/drawing/2014/main" id="{5511B443-EA92-439C-9F7C-6D565FA2CD0C}"/>
              </a:ext>
            </a:extLst>
          </p:cNvPr>
          <p:cNvPicPr>
            <a:picLocks noChangeAspect="1"/>
          </p:cNvPicPr>
          <p:nvPr/>
        </p:nvPicPr>
        <p:blipFill rotWithShape="1">
          <a:blip r:embed="rId4"/>
          <a:srcRect l="36330" t="30908" r="36676" b="38144"/>
          <a:stretch/>
        </p:blipFill>
        <p:spPr>
          <a:xfrm>
            <a:off x="3306249" y="1137150"/>
            <a:ext cx="8017903" cy="5170885"/>
          </a:xfrm>
          <a:prstGeom prst="rect">
            <a:avLst/>
          </a:prstGeom>
        </p:spPr>
      </p:pic>
      <p:pic>
        <p:nvPicPr>
          <p:cNvPr id="41" name="Picture 40">
            <a:extLst>
              <a:ext uri="{FF2B5EF4-FFF2-40B4-BE49-F238E27FC236}">
                <a16:creationId xmlns:a16="http://schemas.microsoft.com/office/drawing/2014/main" id="{62723EE2-A235-44D1-AF2B-7CA8BCFD6E5E}"/>
              </a:ext>
            </a:extLst>
          </p:cNvPr>
          <p:cNvPicPr>
            <a:picLocks noChangeAspect="1"/>
          </p:cNvPicPr>
          <p:nvPr/>
        </p:nvPicPr>
        <p:blipFill rotWithShape="1">
          <a:blip r:embed="rId5"/>
          <a:srcRect t="5011" b="6388"/>
          <a:stretch/>
        </p:blipFill>
        <p:spPr>
          <a:xfrm>
            <a:off x="20560239" y="1121467"/>
            <a:ext cx="8017903" cy="5150014"/>
          </a:xfrm>
          <a:prstGeom prst="rect">
            <a:avLst/>
          </a:prstGeom>
        </p:spPr>
      </p:pic>
      <p:pic>
        <p:nvPicPr>
          <p:cNvPr id="43" name="Picture 42">
            <a:extLst>
              <a:ext uri="{FF2B5EF4-FFF2-40B4-BE49-F238E27FC236}">
                <a16:creationId xmlns:a16="http://schemas.microsoft.com/office/drawing/2014/main" id="{ABAA6786-3110-4DF2-B2F6-BCCD3D6ED422}"/>
              </a:ext>
            </a:extLst>
          </p:cNvPr>
          <p:cNvPicPr>
            <a:picLocks noChangeAspect="1"/>
          </p:cNvPicPr>
          <p:nvPr/>
        </p:nvPicPr>
        <p:blipFill rotWithShape="1">
          <a:blip r:embed="rId6"/>
          <a:srcRect t="3050" b="6388"/>
          <a:stretch/>
        </p:blipFill>
        <p:spPr>
          <a:xfrm>
            <a:off x="29187234" y="1121467"/>
            <a:ext cx="8017903" cy="5150014"/>
          </a:xfrm>
          <a:prstGeom prst="rect">
            <a:avLst/>
          </a:prstGeom>
        </p:spPr>
      </p:pic>
      <p:pic>
        <p:nvPicPr>
          <p:cNvPr id="45" name="Picture 44">
            <a:extLst>
              <a:ext uri="{FF2B5EF4-FFF2-40B4-BE49-F238E27FC236}">
                <a16:creationId xmlns:a16="http://schemas.microsoft.com/office/drawing/2014/main" id="{93DE13C1-0E7E-413C-87A9-92E29BADD755}"/>
              </a:ext>
            </a:extLst>
          </p:cNvPr>
          <p:cNvPicPr>
            <a:picLocks noChangeAspect="1"/>
          </p:cNvPicPr>
          <p:nvPr/>
        </p:nvPicPr>
        <p:blipFill rotWithShape="1">
          <a:blip r:embed="rId7"/>
          <a:srcRect l="21195" t="13820" r="22181" b="21796"/>
          <a:stretch/>
        </p:blipFill>
        <p:spPr>
          <a:xfrm>
            <a:off x="37814229" y="1137150"/>
            <a:ext cx="8017903" cy="5150014"/>
          </a:xfrm>
          <a:prstGeom prst="rect">
            <a:avLst/>
          </a:prstGeom>
        </p:spPr>
      </p:pic>
      <p:pic>
        <p:nvPicPr>
          <p:cNvPr id="39" name="Picture 38">
            <a:extLst>
              <a:ext uri="{FF2B5EF4-FFF2-40B4-BE49-F238E27FC236}">
                <a16:creationId xmlns:a16="http://schemas.microsoft.com/office/drawing/2014/main" id="{CE7E67B2-D9CC-4889-B2EF-3FD21D9E1D2A}"/>
              </a:ext>
            </a:extLst>
          </p:cNvPr>
          <p:cNvPicPr>
            <a:picLocks noChangeAspect="1"/>
          </p:cNvPicPr>
          <p:nvPr/>
        </p:nvPicPr>
        <p:blipFill>
          <a:blip r:embed="rId8"/>
          <a:stretch>
            <a:fillRect/>
          </a:stretch>
        </p:blipFill>
        <p:spPr>
          <a:xfrm>
            <a:off x="-2370962" y="5456025"/>
            <a:ext cx="19372324" cy="4098791"/>
          </a:xfrm>
          <a:prstGeom prst="rect">
            <a:avLst/>
          </a:prstGeom>
        </p:spPr>
      </p:pic>
      <p:sp>
        <p:nvSpPr>
          <p:cNvPr id="37" name="Oval 36">
            <a:extLst>
              <a:ext uri="{FF2B5EF4-FFF2-40B4-BE49-F238E27FC236}">
                <a16:creationId xmlns:a16="http://schemas.microsoft.com/office/drawing/2014/main" id="{69CCD8BE-DDCB-4E05-B3DC-E4CDAA7557FE}"/>
              </a:ext>
            </a:extLst>
          </p:cNvPr>
          <p:cNvSpPr/>
          <p:nvPr/>
        </p:nvSpPr>
        <p:spPr>
          <a:xfrm>
            <a:off x="-1212574" y="-1563757"/>
            <a:ext cx="17055548" cy="3603803"/>
          </a:xfrm>
          <a:prstGeom prst="ellipse">
            <a:avLst/>
          </a:prstGeom>
          <a:solidFill>
            <a:srgbClr val="09141A"/>
          </a:solidFill>
          <a:ln w="15240">
            <a:noFill/>
            <a:prstDash val="solid"/>
          </a:ln>
        </p:spPr>
        <p:txBody>
          <a:bodyPr rtlCol="0" anchor="ctr"/>
          <a:lstStyle/>
          <a:p>
            <a:pPr algn="l"/>
            <a:endParaRPr lang="en-US" dirty="0"/>
          </a:p>
        </p:txBody>
      </p:sp>
      <p:sp>
        <p:nvSpPr>
          <p:cNvPr id="6" name="TextBox 5">
            <a:extLst>
              <a:ext uri="{FF2B5EF4-FFF2-40B4-BE49-F238E27FC236}">
                <a16:creationId xmlns:a16="http://schemas.microsoft.com/office/drawing/2014/main" id="{9BA821EA-82CD-471F-8C89-9AACCB415023}"/>
              </a:ext>
            </a:extLst>
          </p:cNvPr>
          <p:cNvSpPr txBox="1"/>
          <p:nvPr/>
        </p:nvSpPr>
        <p:spPr>
          <a:xfrm>
            <a:off x="2370660" y="6094559"/>
            <a:ext cx="11047627" cy="1867178"/>
          </a:xfrm>
          <a:prstGeom prst="rect">
            <a:avLst/>
          </a:prstGeom>
          <a:noFill/>
        </p:spPr>
        <p:txBody>
          <a:bodyPr wrap="square" rtlCol="0">
            <a:spAutoFit/>
          </a:bodyPr>
          <a:lstStyle/>
          <a:p>
            <a:pPr>
              <a:spcAft>
                <a:spcPts val="120"/>
              </a:spcAft>
            </a:pPr>
            <a:r>
              <a:rPr lang="en-US" sz="1600" b="1" dirty="0">
                <a:solidFill>
                  <a:schemeClr val="bg1"/>
                </a:solidFill>
              </a:rPr>
              <a:t>1. Request for Name: </a:t>
            </a:r>
            <a:r>
              <a:rPr lang="en-US" sz="1600" dirty="0">
                <a:solidFill>
                  <a:schemeClr val="bg1"/>
                </a:solidFill>
              </a:rPr>
              <a:t>After Running the application, the program prompts the user to </a:t>
            </a:r>
            <a:r>
              <a:rPr lang="en-US" sz="1600" b="1" dirty="0">
                <a:solidFill>
                  <a:schemeClr val="bg1"/>
                </a:solidFill>
              </a:rPr>
              <a:t>"Enter your name" </a:t>
            </a:r>
            <a:r>
              <a:rPr lang="en-US" sz="1600" dirty="0">
                <a:solidFill>
                  <a:schemeClr val="bg1"/>
                </a:solidFill>
              </a:rPr>
              <a:t>in a pop-up input dialog.</a:t>
            </a:r>
          </a:p>
          <a:p>
            <a:pPr>
              <a:spcAft>
                <a:spcPts val="120"/>
              </a:spcAft>
            </a:pPr>
            <a:endParaRPr lang="en-US" sz="1600" dirty="0">
              <a:solidFill>
                <a:schemeClr val="bg1"/>
              </a:solidFill>
            </a:endParaRPr>
          </a:p>
          <a:p>
            <a:pPr>
              <a:spcAft>
                <a:spcPts val="120"/>
              </a:spcAft>
            </a:pPr>
            <a:r>
              <a:rPr lang="en-US" sz="1600" b="1" dirty="0">
                <a:solidFill>
                  <a:schemeClr val="bg1"/>
                </a:solidFill>
              </a:rPr>
              <a:t>2. User Input: </a:t>
            </a:r>
            <a:r>
              <a:rPr lang="en-US" sz="1600" dirty="0">
                <a:solidFill>
                  <a:schemeClr val="bg1"/>
                </a:solidFill>
              </a:rPr>
              <a:t>The user enters their name (e.g., "MH SABIT") into the input field, as shown in the first image.</a:t>
            </a:r>
          </a:p>
          <a:p>
            <a:pPr>
              <a:spcAft>
                <a:spcPts val="120"/>
              </a:spcAft>
            </a:pPr>
            <a:br>
              <a:rPr lang="en-US" sz="1600" dirty="0">
                <a:solidFill>
                  <a:schemeClr val="bg1"/>
                </a:solidFill>
              </a:rPr>
            </a:br>
            <a:r>
              <a:rPr lang="en-US" sz="1600" dirty="0">
                <a:solidFill>
                  <a:schemeClr val="bg1"/>
                </a:solidFill>
              </a:rPr>
              <a:t>3. </a:t>
            </a:r>
            <a:r>
              <a:rPr lang="en-US" sz="1600" b="1" dirty="0">
                <a:solidFill>
                  <a:schemeClr val="bg1"/>
                </a:solidFill>
              </a:rPr>
              <a:t>Action after Input: </a:t>
            </a:r>
            <a:r>
              <a:rPr lang="en-US" sz="1600" dirty="0">
                <a:solidFill>
                  <a:schemeClr val="bg1"/>
                </a:solidFill>
              </a:rPr>
              <a:t>Once the user clicks the </a:t>
            </a:r>
            <a:r>
              <a:rPr lang="en-US" sz="1600" b="1" dirty="0">
                <a:solidFill>
                  <a:schemeClr val="bg1"/>
                </a:solidFill>
              </a:rPr>
              <a:t>"OK" </a:t>
            </a:r>
            <a:r>
              <a:rPr lang="en-US" sz="1600" dirty="0">
                <a:solidFill>
                  <a:schemeClr val="bg1"/>
                </a:solidFill>
              </a:rPr>
              <a:t>button, the program processes the input and stores the name for later use, such as for display or further processing.</a:t>
            </a:r>
          </a:p>
          <a:p>
            <a:endParaRPr lang="en-US" sz="1600" dirty="0">
              <a:solidFill>
                <a:schemeClr val="bg1"/>
              </a:solidFill>
            </a:endParaRPr>
          </a:p>
        </p:txBody>
      </p:sp>
      <p:sp>
        <p:nvSpPr>
          <p:cNvPr id="12" name="TextBox 11">
            <a:extLst>
              <a:ext uri="{FF2B5EF4-FFF2-40B4-BE49-F238E27FC236}">
                <a16:creationId xmlns:a16="http://schemas.microsoft.com/office/drawing/2014/main" id="{5E2D2213-B50E-45F2-87EB-E281AD0B04F5}"/>
              </a:ext>
            </a:extLst>
          </p:cNvPr>
          <p:cNvSpPr txBox="1"/>
          <p:nvPr/>
        </p:nvSpPr>
        <p:spPr>
          <a:xfrm>
            <a:off x="4805917" y="619770"/>
            <a:ext cx="4848447" cy="707886"/>
          </a:xfrm>
          <a:prstGeom prst="rect">
            <a:avLst/>
          </a:prstGeom>
          <a:noFill/>
        </p:spPr>
        <p:txBody>
          <a:bodyPr wrap="square" rtlCol="0">
            <a:spAutoFit/>
          </a:bodyPr>
          <a:lstStyle/>
          <a:p>
            <a:r>
              <a:rPr lang="en-US" sz="4000" b="1" dirty="0">
                <a:solidFill>
                  <a:schemeClr val="bg1"/>
                </a:solidFill>
                <a:latin typeface="Lexend" panose="020B0604020202020204" charset="0"/>
              </a:rPr>
              <a:t>GUI EXPERIENCE</a:t>
            </a:r>
          </a:p>
        </p:txBody>
      </p:sp>
    </p:spTree>
    <p:extLst>
      <p:ext uri="{BB962C8B-B14F-4D97-AF65-F5344CB8AC3E}">
        <p14:creationId xmlns:p14="http://schemas.microsoft.com/office/powerpoint/2010/main" val="834877610"/>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3180"/>
        </a:solidFill>
        <a:ln w="15240">
          <a:solidFill>
            <a:srgbClr val="194A99"/>
          </a:solidFill>
          <a:prstDash val="solid"/>
        </a:ln>
      </a:spPr>
      <a:bodyPr/>
      <a:lstStyle>
        <a:defPPr algn="l">
          <a:defRPr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1182</TotalTime>
  <Words>1489</Words>
  <Application>Microsoft Office PowerPoint</Application>
  <PresentationFormat>Custom</PresentationFormat>
  <Paragraphs>181</Paragraphs>
  <Slides>19</Slides>
  <Notes>19</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19</vt:i4>
      </vt:variant>
    </vt:vector>
  </HeadingPairs>
  <TitlesOfParts>
    <vt:vector size="32" baseType="lpstr">
      <vt:lpstr>Franklin Gothic Heavy</vt:lpstr>
      <vt:lpstr>Century Schoolbook</vt:lpstr>
      <vt:lpstr>Book Antiqua</vt:lpstr>
      <vt:lpstr>Calibri</vt:lpstr>
      <vt:lpstr>Arial Rounded MT Bold</vt:lpstr>
      <vt:lpstr>Arial</vt:lpstr>
      <vt:lpstr>Trebuchet MS</vt:lpstr>
      <vt:lpstr>Arial Black</vt:lpstr>
      <vt:lpstr>Merriweather</vt:lpstr>
      <vt:lpstr>Bookman Old Style</vt:lpstr>
      <vt:lpstr>Lexend</vt:lpstr>
      <vt:lpstr>Copperplate Gothic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Meherab Hasan Sabit</cp:lastModifiedBy>
  <cp:revision>16</cp:revision>
  <dcterms:created xsi:type="dcterms:W3CDTF">2024-12-01T16:51:54Z</dcterms:created>
  <dcterms:modified xsi:type="dcterms:W3CDTF">2024-12-08T17:04:13Z</dcterms:modified>
</cp:coreProperties>
</file>